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7" r:id="rId2"/>
    <p:sldId id="258" r:id="rId3"/>
    <p:sldId id="448" r:id="rId4"/>
    <p:sldId id="457" r:id="rId5"/>
    <p:sldId id="454" r:id="rId6"/>
    <p:sldId id="475" r:id="rId7"/>
    <p:sldId id="453" r:id="rId8"/>
    <p:sldId id="476" r:id="rId9"/>
    <p:sldId id="446" r:id="rId10"/>
    <p:sldId id="471" r:id="rId11"/>
    <p:sldId id="472" r:id="rId12"/>
    <p:sldId id="473" r:id="rId13"/>
    <p:sldId id="474" r:id="rId14"/>
    <p:sldId id="452" r:id="rId15"/>
    <p:sldId id="468" r:id="rId16"/>
    <p:sldId id="424" r:id="rId17"/>
    <p:sldId id="458" r:id="rId18"/>
    <p:sldId id="459" r:id="rId19"/>
    <p:sldId id="463" r:id="rId20"/>
    <p:sldId id="464" r:id="rId21"/>
    <p:sldId id="465" r:id="rId22"/>
    <p:sldId id="466" r:id="rId23"/>
    <p:sldId id="467" r:id="rId24"/>
    <p:sldId id="362"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partamento Nutricion y Dietetica" initials="DNyD" lastIdx="7" clrIdx="0">
    <p:extLst/>
  </p:cmAuthor>
  <p:cmAuthor id="2" name="Usuario de Windows" initials="UdW" lastIdx="8" clrIdx="1">
    <p:extLst/>
  </p:cmAuthor>
  <p:cmAuthor id="3" name="Erika Aguirre" initials="EA"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530"/>
    <a:srgbClr val="2D2841"/>
    <a:srgbClr val="BFBFBF"/>
    <a:srgbClr val="1F1A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15" autoAdjust="0"/>
    <p:restoredTop sz="94737" autoAdjust="0"/>
  </p:normalViewPr>
  <p:slideViewPr>
    <p:cSldViewPr snapToGrid="0">
      <p:cViewPr varScale="1">
        <p:scale>
          <a:sx n="75" d="100"/>
          <a:sy n="75" d="100"/>
        </p:scale>
        <p:origin x="834" y="54"/>
      </p:cViewPr>
      <p:guideLst>
        <p:guide orient="horz" pos="2160"/>
        <p:guide pos="3840"/>
      </p:guideLst>
    </p:cSldViewPr>
  </p:slideViewPr>
  <p:outlineViewPr>
    <p:cViewPr>
      <p:scale>
        <a:sx n="33" d="100"/>
        <a:sy n="33" d="100"/>
      </p:scale>
      <p:origin x="0" y="-804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0" d="100"/>
          <a:sy n="60" d="100"/>
        </p:scale>
        <p:origin x="27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43CD3-3FE9-2340-A328-6E802E646F49}" type="doc">
      <dgm:prSet loTypeId="urn:microsoft.com/office/officeart/2005/8/layout/list1" loCatId="" qsTypeId="urn:microsoft.com/office/officeart/2005/8/quickstyle/simple1" qsCatId="simple" csTypeId="urn:microsoft.com/office/officeart/2005/8/colors/accent1_1" csCatId="accent1" phldr="1"/>
      <dgm:spPr/>
      <dgm:t>
        <a:bodyPr/>
        <a:lstStyle/>
        <a:p>
          <a:endParaRPr lang="es-ES"/>
        </a:p>
      </dgm:t>
    </dgm:pt>
    <dgm:pt modelId="{59F7BE7B-5E54-CA4E-99A4-F5C6108B912E}">
      <dgm:prSet phldrT="[Texto]" custT="1"/>
      <dgm:spPr/>
      <dgm:t>
        <a:bodyPr/>
        <a:lstStyle/>
        <a:p>
          <a:r>
            <a:rPr lang="es-ES" sz="2200" dirty="0" smtClean="0">
              <a:solidFill>
                <a:srgbClr val="1A1530"/>
              </a:solidFill>
            </a:rPr>
            <a:t>Retardo en la cicatrización de heridas</a:t>
          </a:r>
          <a:endParaRPr lang="es-ES" sz="2200" dirty="0">
            <a:solidFill>
              <a:srgbClr val="1A1530"/>
            </a:solidFill>
          </a:endParaRPr>
        </a:p>
      </dgm:t>
    </dgm:pt>
    <dgm:pt modelId="{3C7BB5F7-6877-1E4E-8FB7-5B18C1C2E538}" type="parTrans" cxnId="{C242C3DF-07A1-A743-B43E-FD1F8DD5819A}">
      <dgm:prSet/>
      <dgm:spPr/>
      <dgm:t>
        <a:bodyPr/>
        <a:lstStyle/>
        <a:p>
          <a:endParaRPr lang="es-ES" sz="2200"/>
        </a:p>
      </dgm:t>
    </dgm:pt>
    <dgm:pt modelId="{A0A491F2-B4B0-6042-A867-5D4DF870315E}" type="sibTrans" cxnId="{C242C3DF-07A1-A743-B43E-FD1F8DD5819A}">
      <dgm:prSet/>
      <dgm:spPr/>
      <dgm:t>
        <a:bodyPr/>
        <a:lstStyle/>
        <a:p>
          <a:endParaRPr lang="es-ES" sz="2200"/>
        </a:p>
      </dgm:t>
    </dgm:pt>
    <dgm:pt modelId="{E91E6D2A-590C-574D-9DBA-83ACA1920E94}">
      <dgm:prSet phldrT="[Texto]" custT="1"/>
      <dgm:spPr/>
      <dgm:t>
        <a:bodyPr/>
        <a:lstStyle/>
        <a:p>
          <a:r>
            <a:rPr lang="es-ES" sz="2200" dirty="0" smtClean="0">
              <a:solidFill>
                <a:srgbClr val="1A1530"/>
              </a:solidFill>
            </a:rPr>
            <a:t>Aparición de úlceras de decúbito</a:t>
          </a:r>
          <a:endParaRPr lang="es-ES" sz="2200" dirty="0">
            <a:solidFill>
              <a:srgbClr val="1A1530"/>
            </a:solidFill>
          </a:endParaRPr>
        </a:p>
      </dgm:t>
    </dgm:pt>
    <dgm:pt modelId="{D2FA8760-4729-7F4A-87B8-E7B22909E603}" type="parTrans" cxnId="{70384623-0F3D-C240-8BCA-D342915D7177}">
      <dgm:prSet/>
      <dgm:spPr/>
      <dgm:t>
        <a:bodyPr/>
        <a:lstStyle/>
        <a:p>
          <a:endParaRPr lang="es-ES" sz="2200"/>
        </a:p>
      </dgm:t>
    </dgm:pt>
    <dgm:pt modelId="{68D6077B-F892-F543-8440-E924F1FF2664}" type="sibTrans" cxnId="{70384623-0F3D-C240-8BCA-D342915D7177}">
      <dgm:prSet/>
      <dgm:spPr/>
      <dgm:t>
        <a:bodyPr/>
        <a:lstStyle/>
        <a:p>
          <a:endParaRPr lang="es-ES" sz="2200"/>
        </a:p>
      </dgm:t>
    </dgm:pt>
    <dgm:pt modelId="{C21A696C-93A1-354B-AEED-8B99EAC62C94}">
      <dgm:prSet phldrT="[Texto]" custT="1"/>
      <dgm:spPr/>
      <dgm:t>
        <a:bodyPr/>
        <a:lstStyle/>
        <a:p>
          <a:r>
            <a:rPr lang="es-ES" sz="2200" dirty="0" smtClean="0">
              <a:solidFill>
                <a:srgbClr val="1A1530"/>
              </a:solidFill>
            </a:rPr>
            <a:t>Aumento en los costos del tratamiento</a:t>
          </a:r>
          <a:endParaRPr lang="es-ES" sz="2200" dirty="0">
            <a:solidFill>
              <a:srgbClr val="1A1530"/>
            </a:solidFill>
          </a:endParaRPr>
        </a:p>
      </dgm:t>
    </dgm:pt>
    <dgm:pt modelId="{12A2DC71-3BDD-064B-A198-C131039B8D58}" type="parTrans" cxnId="{1F1347B7-9F47-A240-8024-B542DA1E6E88}">
      <dgm:prSet/>
      <dgm:spPr/>
      <dgm:t>
        <a:bodyPr/>
        <a:lstStyle/>
        <a:p>
          <a:endParaRPr lang="es-ES" sz="2200"/>
        </a:p>
      </dgm:t>
    </dgm:pt>
    <dgm:pt modelId="{54B729DC-E674-994F-872D-0DB509ABD7CA}" type="sibTrans" cxnId="{1F1347B7-9F47-A240-8024-B542DA1E6E88}">
      <dgm:prSet/>
      <dgm:spPr/>
      <dgm:t>
        <a:bodyPr/>
        <a:lstStyle/>
        <a:p>
          <a:endParaRPr lang="es-ES" sz="2200"/>
        </a:p>
      </dgm:t>
    </dgm:pt>
    <dgm:pt modelId="{B0F84593-B3A0-9B4F-9173-D9225CC396B3}">
      <dgm:prSet custT="1"/>
      <dgm:spPr/>
      <dgm:t>
        <a:bodyPr/>
        <a:lstStyle/>
        <a:p>
          <a:r>
            <a:rPr lang="es-ES" sz="2200" dirty="0" smtClean="0">
              <a:solidFill>
                <a:srgbClr val="1A1530"/>
              </a:solidFill>
            </a:rPr>
            <a:t>Aumento de la incidencia de infecciones respiratorias y de herida quirúrgica</a:t>
          </a:r>
          <a:endParaRPr lang="es-ES" sz="2200" dirty="0">
            <a:solidFill>
              <a:srgbClr val="1A1530"/>
            </a:solidFill>
          </a:endParaRPr>
        </a:p>
      </dgm:t>
    </dgm:pt>
    <dgm:pt modelId="{4A6DF36A-4589-214A-BEB1-9A9B3B850902}" type="parTrans" cxnId="{52B303DE-626A-4D43-997D-2EA08187E51C}">
      <dgm:prSet/>
      <dgm:spPr/>
      <dgm:t>
        <a:bodyPr/>
        <a:lstStyle/>
        <a:p>
          <a:endParaRPr lang="es-ES" sz="2200"/>
        </a:p>
      </dgm:t>
    </dgm:pt>
    <dgm:pt modelId="{EF82675E-8CB5-474F-BECC-C242093CE25E}" type="sibTrans" cxnId="{52B303DE-626A-4D43-997D-2EA08187E51C}">
      <dgm:prSet/>
      <dgm:spPr/>
      <dgm:t>
        <a:bodyPr/>
        <a:lstStyle/>
        <a:p>
          <a:endParaRPr lang="es-ES" sz="2200"/>
        </a:p>
      </dgm:t>
    </dgm:pt>
    <dgm:pt modelId="{64119882-8898-194E-A105-E3D8D7101C09}">
      <dgm:prSet custT="1"/>
      <dgm:spPr/>
      <dgm:t>
        <a:bodyPr/>
        <a:lstStyle/>
        <a:p>
          <a:r>
            <a:rPr lang="es-ES" sz="2200" dirty="0" smtClean="0">
              <a:solidFill>
                <a:srgbClr val="1A1530"/>
              </a:solidFill>
            </a:rPr>
            <a:t>Disminución de la masa y fuerza muscular</a:t>
          </a:r>
          <a:endParaRPr lang="es-ES" sz="2200" dirty="0">
            <a:solidFill>
              <a:srgbClr val="1A1530"/>
            </a:solidFill>
          </a:endParaRPr>
        </a:p>
      </dgm:t>
    </dgm:pt>
    <dgm:pt modelId="{8B8ECB64-FB56-F646-9F97-5983F49349A5}" type="parTrans" cxnId="{384219DC-95E4-1B4F-8BDA-98DDA2857CFF}">
      <dgm:prSet/>
      <dgm:spPr/>
      <dgm:t>
        <a:bodyPr/>
        <a:lstStyle/>
        <a:p>
          <a:endParaRPr lang="es-ES" sz="2200"/>
        </a:p>
      </dgm:t>
    </dgm:pt>
    <dgm:pt modelId="{F4E4651B-49B3-D44C-AEF9-28E825D60719}" type="sibTrans" cxnId="{384219DC-95E4-1B4F-8BDA-98DDA2857CFF}">
      <dgm:prSet/>
      <dgm:spPr/>
      <dgm:t>
        <a:bodyPr/>
        <a:lstStyle/>
        <a:p>
          <a:endParaRPr lang="es-ES" sz="2200"/>
        </a:p>
      </dgm:t>
    </dgm:pt>
    <dgm:pt modelId="{A862AE60-67F6-9D47-81C7-949708612434}">
      <dgm:prSet custT="1"/>
      <dgm:spPr/>
      <dgm:t>
        <a:bodyPr/>
        <a:lstStyle/>
        <a:p>
          <a:r>
            <a:rPr lang="es-ES" sz="2200" dirty="0" smtClean="0">
              <a:solidFill>
                <a:srgbClr val="1A1530"/>
              </a:solidFill>
            </a:rPr>
            <a:t>Aumento en la estancia hospitalaria</a:t>
          </a:r>
          <a:endParaRPr lang="es-ES" sz="2200" dirty="0">
            <a:solidFill>
              <a:srgbClr val="1A1530"/>
            </a:solidFill>
          </a:endParaRPr>
        </a:p>
      </dgm:t>
    </dgm:pt>
    <dgm:pt modelId="{F075EC5C-37B0-A946-ACE7-7891C6248C9E}" type="parTrans" cxnId="{9AED6675-A25A-4944-97DE-30E97472D913}">
      <dgm:prSet/>
      <dgm:spPr/>
      <dgm:t>
        <a:bodyPr/>
        <a:lstStyle/>
        <a:p>
          <a:endParaRPr lang="es-ES"/>
        </a:p>
      </dgm:t>
    </dgm:pt>
    <dgm:pt modelId="{D752CF0A-34BA-914E-89C8-C433DE597F01}" type="sibTrans" cxnId="{9AED6675-A25A-4944-97DE-30E97472D913}">
      <dgm:prSet/>
      <dgm:spPr/>
      <dgm:t>
        <a:bodyPr/>
        <a:lstStyle/>
        <a:p>
          <a:endParaRPr lang="es-ES"/>
        </a:p>
      </dgm:t>
    </dgm:pt>
    <dgm:pt modelId="{A4F50AD7-53E2-264A-842A-12E83A66CB19}" type="pres">
      <dgm:prSet presAssocID="{BAC43CD3-3FE9-2340-A328-6E802E646F49}" presName="linear" presStyleCnt="0">
        <dgm:presLayoutVars>
          <dgm:dir/>
          <dgm:animLvl val="lvl"/>
          <dgm:resizeHandles val="exact"/>
        </dgm:presLayoutVars>
      </dgm:prSet>
      <dgm:spPr/>
      <dgm:t>
        <a:bodyPr/>
        <a:lstStyle/>
        <a:p>
          <a:endParaRPr lang="es-CO"/>
        </a:p>
      </dgm:t>
    </dgm:pt>
    <dgm:pt modelId="{C915816D-ABE8-8B42-B870-170B966AA0F2}" type="pres">
      <dgm:prSet presAssocID="{59F7BE7B-5E54-CA4E-99A4-F5C6108B912E}" presName="parentLin" presStyleCnt="0"/>
      <dgm:spPr/>
      <dgm:t>
        <a:bodyPr/>
        <a:lstStyle/>
        <a:p>
          <a:endParaRPr lang="es-CO"/>
        </a:p>
      </dgm:t>
    </dgm:pt>
    <dgm:pt modelId="{61C129F6-DAC2-984C-B1EF-BBA38C49D62A}" type="pres">
      <dgm:prSet presAssocID="{59F7BE7B-5E54-CA4E-99A4-F5C6108B912E}" presName="parentLeftMargin" presStyleLbl="node1" presStyleIdx="0" presStyleCnt="6"/>
      <dgm:spPr/>
      <dgm:t>
        <a:bodyPr/>
        <a:lstStyle/>
        <a:p>
          <a:endParaRPr lang="es-CO"/>
        </a:p>
      </dgm:t>
    </dgm:pt>
    <dgm:pt modelId="{3C139CA3-C332-5D45-AC4E-9CE21F11F2EC}" type="pres">
      <dgm:prSet presAssocID="{59F7BE7B-5E54-CA4E-99A4-F5C6108B912E}" presName="parentText" presStyleLbl="node1" presStyleIdx="0" presStyleCnt="6" custScaleX="118518" custLinFactNeighborX="79367" custLinFactNeighborY="8282">
        <dgm:presLayoutVars>
          <dgm:chMax val="0"/>
          <dgm:bulletEnabled val="1"/>
        </dgm:presLayoutVars>
      </dgm:prSet>
      <dgm:spPr/>
      <dgm:t>
        <a:bodyPr/>
        <a:lstStyle/>
        <a:p>
          <a:endParaRPr lang="es-CO"/>
        </a:p>
      </dgm:t>
    </dgm:pt>
    <dgm:pt modelId="{D4F16E28-07A0-EC4C-B64B-7272C86BF3DE}" type="pres">
      <dgm:prSet presAssocID="{59F7BE7B-5E54-CA4E-99A4-F5C6108B912E}" presName="negativeSpace" presStyleCnt="0"/>
      <dgm:spPr/>
      <dgm:t>
        <a:bodyPr/>
        <a:lstStyle/>
        <a:p>
          <a:endParaRPr lang="es-CO"/>
        </a:p>
      </dgm:t>
    </dgm:pt>
    <dgm:pt modelId="{B7D9DD87-1C10-274C-B06C-C31250FA4FB8}" type="pres">
      <dgm:prSet presAssocID="{59F7BE7B-5E54-CA4E-99A4-F5C6108B912E}" presName="childText" presStyleLbl="conFgAcc1" presStyleIdx="0" presStyleCnt="6">
        <dgm:presLayoutVars>
          <dgm:bulletEnabled val="1"/>
        </dgm:presLayoutVars>
      </dgm:prSet>
      <dgm:spPr>
        <a:solidFill>
          <a:srgbClr val="1F1A34">
            <a:alpha val="90000"/>
          </a:srgbClr>
        </a:solidFill>
      </dgm:spPr>
      <dgm:t>
        <a:bodyPr/>
        <a:lstStyle/>
        <a:p>
          <a:endParaRPr lang="es-CO"/>
        </a:p>
      </dgm:t>
    </dgm:pt>
    <dgm:pt modelId="{7AB0C092-0DF9-384F-8FC7-72C28DAF8197}" type="pres">
      <dgm:prSet presAssocID="{A0A491F2-B4B0-6042-A867-5D4DF870315E}" presName="spaceBetweenRectangles" presStyleCnt="0"/>
      <dgm:spPr/>
      <dgm:t>
        <a:bodyPr/>
        <a:lstStyle/>
        <a:p>
          <a:endParaRPr lang="es-CO"/>
        </a:p>
      </dgm:t>
    </dgm:pt>
    <dgm:pt modelId="{E2D23466-E87B-0440-86F6-315F899422CA}" type="pres">
      <dgm:prSet presAssocID="{E91E6D2A-590C-574D-9DBA-83ACA1920E94}" presName="parentLin" presStyleCnt="0"/>
      <dgm:spPr/>
      <dgm:t>
        <a:bodyPr/>
        <a:lstStyle/>
        <a:p>
          <a:endParaRPr lang="es-CO"/>
        </a:p>
      </dgm:t>
    </dgm:pt>
    <dgm:pt modelId="{1B01BD0B-0E16-A241-9798-82EF4FBAEDE8}" type="pres">
      <dgm:prSet presAssocID="{E91E6D2A-590C-574D-9DBA-83ACA1920E94}" presName="parentLeftMargin" presStyleLbl="node1" presStyleIdx="0" presStyleCnt="6"/>
      <dgm:spPr/>
      <dgm:t>
        <a:bodyPr/>
        <a:lstStyle/>
        <a:p>
          <a:endParaRPr lang="es-CO"/>
        </a:p>
      </dgm:t>
    </dgm:pt>
    <dgm:pt modelId="{A327C8F0-F61D-EF46-8745-6D1B88B3599A}" type="pres">
      <dgm:prSet presAssocID="{E91E6D2A-590C-574D-9DBA-83ACA1920E94}" presName="parentText" presStyleLbl="node1" presStyleIdx="1" presStyleCnt="6" custScaleX="119777" custLinFactNeighborX="79367" custLinFactNeighborY="8282">
        <dgm:presLayoutVars>
          <dgm:chMax val="0"/>
          <dgm:bulletEnabled val="1"/>
        </dgm:presLayoutVars>
      </dgm:prSet>
      <dgm:spPr/>
      <dgm:t>
        <a:bodyPr/>
        <a:lstStyle/>
        <a:p>
          <a:endParaRPr lang="es-CO"/>
        </a:p>
      </dgm:t>
    </dgm:pt>
    <dgm:pt modelId="{2D3A03EE-E6AF-A34B-9CE4-9DE376F1EDBC}" type="pres">
      <dgm:prSet presAssocID="{E91E6D2A-590C-574D-9DBA-83ACA1920E94}" presName="negativeSpace" presStyleCnt="0"/>
      <dgm:spPr/>
      <dgm:t>
        <a:bodyPr/>
        <a:lstStyle/>
        <a:p>
          <a:endParaRPr lang="es-CO"/>
        </a:p>
      </dgm:t>
    </dgm:pt>
    <dgm:pt modelId="{DD34312E-4FC5-FF4D-A247-5983DA277C82}" type="pres">
      <dgm:prSet presAssocID="{E91E6D2A-590C-574D-9DBA-83ACA1920E94}" presName="childText" presStyleLbl="conFgAcc1" presStyleIdx="1" presStyleCnt="6">
        <dgm:presLayoutVars>
          <dgm:bulletEnabled val="1"/>
        </dgm:presLayoutVars>
      </dgm:prSet>
      <dgm:spPr>
        <a:solidFill>
          <a:srgbClr val="1F1A34">
            <a:alpha val="90000"/>
          </a:srgbClr>
        </a:solidFill>
      </dgm:spPr>
      <dgm:t>
        <a:bodyPr/>
        <a:lstStyle/>
        <a:p>
          <a:endParaRPr lang="es-CO"/>
        </a:p>
      </dgm:t>
    </dgm:pt>
    <dgm:pt modelId="{5CFAF3BD-E2F3-684D-9F62-31AE45D6E155}" type="pres">
      <dgm:prSet presAssocID="{68D6077B-F892-F543-8440-E924F1FF2664}" presName="spaceBetweenRectangles" presStyleCnt="0"/>
      <dgm:spPr/>
      <dgm:t>
        <a:bodyPr/>
        <a:lstStyle/>
        <a:p>
          <a:endParaRPr lang="es-CO"/>
        </a:p>
      </dgm:t>
    </dgm:pt>
    <dgm:pt modelId="{A499ED2E-96AE-604D-9643-367FC1E2DF64}" type="pres">
      <dgm:prSet presAssocID="{B0F84593-B3A0-9B4F-9173-D9225CC396B3}" presName="parentLin" presStyleCnt="0"/>
      <dgm:spPr/>
      <dgm:t>
        <a:bodyPr/>
        <a:lstStyle/>
        <a:p>
          <a:endParaRPr lang="es-CO"/>
        </a:p>
      </dgm:t>
    </dgm:pt>
    <dgm:pt modelId="{863A6933-6B25-9A4C-8DE7-046F7327ADF5}" type="pres">
      <dgm:prSet presAssocID="{B0F84593-B3A0-9B4F-9173-D9225CC396B3}" presName="parentLeftMargin" presStyleLbl="node1" presStyleIdx="1" presStyleCnt="6"/>
      <dgm:spPr/>
      <dgm:t>
        <a:bodyPr/>
        <a:lstStyle/>
        <a:p>
          <a:endParaRPr lang="es-CO"/>
        </a:p>
      </dgm:t>
    </dgm:pt>
    <dgm:pt modelId="{11A6075C-C466-9343-8324-84FBC1CD38E2}" type="pres">
      <dgm:prSet presAssocID="{B0F84593-B3A0-9B4F-9173-D9225CC396B3}" presName="parentText" presStyleLbl="node1" presStyleIdx="2" presStyleCnt="6" custScaleX="119447" custScaleY="131060" custLinFactNeighborX="82594" custLinFactNeighborY="11651">
        <dgm:presLayoutVars>
          <dgm:chMax val="0"/>
          <dgm:bulletEnabled val="1"/>
        </dgm:presLayoutVars>
      </dgm:prSet>
      <dgm:spPr/>
      <dgm:t>
        <a:bodyPr/>
        <a:lstStyle/>
        <a:p>
          <a:endParaRPr lang="es-CO"/>
        </a:p>
      </dgm:t>
    </dgm:pt>
    <dgm:pt modelId="{61C65582-D014-D642-9126-CCE8A24135BA}" type="pres">
      <dgm:prSet presAssocID="{B0F84593-B3A0-9B4F-9173-D9225CC396B3}" presName="negativeSpace" presStyleCnt="0"/>
      <dgm:spPr/>
      <dgm:t>
        <a:bodyPr/>
        <a:lstStyle/>
        <a:p>
          <a:endParaRPr lang="es-CO"/>
        </a:p>
      </dgm:t>
    </dgm:pt>
    <dgm:pt modelId="{980F3277-7107-5342-911A-F15DCC1B3BA7}" type="pres">
      <dgm:prSet presAssocID="{B0F84593-B3A0-9B4F-9173-D9225CC396B3}" presName="childText" presStyleLbl="conFgAcc1" presStyleIdx="2" presStyleCnt="6">
        <dgm:presLayoutVars>
          <dgm:bulletEnabled val="1"/>
        </dgm:presLayoutVars>
      </dgm:prSet>
      <dgm:spPr>
        <a:solidFill>
          <a:srgbClr val="1F1A34">
            <a:alpha val="90000"/>
          </a:srgbClr>
        </a:solidFill>
      </dgm:spPr>
      <dgm:t>
        <a:bodyPr/>
        <a:lstStyle/>
        <a:p>
          <a:endParaRPr lang="es-CO"/>
        </a:p>
      </dgm:t>
    </dgm:pt>
    <dgm:pt modelId="{7B8A65DE-05AA-C644-9611-0E0C9551808A}" type="pres">
      <dgm:prSet presAssocID="{EF82675E-8CB5-474F-BECC-C242093CE25E}" presName="spaceBetweenRectangles" presStyleCnt="0"/>
      <dgm:spPr/>
      <dgm:t>
        <a:bodyPr/>
        <a:lstStyle/>
        <a:p>
          <a:endParaRPr lang="es-CO"/>
        </a:p>
      </dgm:t>
    </dgm:pt>
    <dgm:pt modelId="{4B15CF30-9220-7D45-9901-BDFA359739C9}" type="pres">
      <dgm:prSet presAssocID="{64119882-8898-194E-A105-E3D8D7101C09}" presName="parentLin" presStyleCnt="0"/>
      <dgm:spPr/>
      <dgm:t>
        <a:bodyPr/>
        <a:lstStyle/>
        <a:p>
          <a:endParaRPr lang="es-CO"/>
        </a:p>
      </dgm:t>
    </dgm:pt>
    <dgm:pt modelId="{5B618315-0A4D-8D4B-B2A9-EFC3F4FAF2BB}" type="pres">
      <dgm:prSet presAssocID="{64119882-8898-194E-A105-E3D8D7101C09}" presName="parentLeftMargin" presStyleLbl="node1" presStyleIdx="2" presStyleCnt="6"/>
      <dgm:spPr/>
      <dgm:t>
        <a:bodyPr/>
        <a:lstStyle/>
        <a:p>
          <a:endParaRPr lang="es-CO"/>
        </a:p>
      </dgm:t>
    </dgm:pt>
    <dgm:pt modelId="{16E44C97-408F-F244-B5D4-CB0C08837D88}" type="pres">
      <dgm:prSet presAssocID="{64119882-8898-194E-A105-E3D8D7101C09}" presName="parentText" presStyleLbl="node1" presStyleIdx="3" presStyleCnt="6" custScaleX="118896" custLinFactNeighborX="82594" custLinFactNeighborY="4141">
        <dgm:presLayoutVars>
          <dgm:chMax val="0"/>
          <dgm:bulletEnabled val="1"/>
        </dgm:presLayoutVars>
      </dgm:prSet>
      <dgm:spPr/>
      <dgm:t>
        <a:bodyPr/>
        <a:lstStyle/>
        <a:p>
          <a:endParaRPr lang="es-CO"/>
        </a:p>
      </dgm:t>
    </dgm:pt>
    <dgm:pt modelId="{3CAAD232-4136-0841-AFCA-10ABEA466DF6}" type="pres">
      <dgm:prSet presAssocID="{64119882-8898-194E-A105-E3D8D7101C09}" presName="negativeSpace" presStyleCnt="0"/>
      <dgm:spPr/>
      <dgm:t>
        <a:bodyPr/>
        <a:lstStyle/>
        <a:p>
          <a:endParaRPr lang="es-CO"/>
        </a:p>
      </dgm:t>
    </dgm:pt>
    <dgm:pt modelId="{A5B026D1-35B7-2447-B656-FE648273C4EE}" type="pres">
      <dgm:prSet presAssocID="{64119882-8898-194E-A105-E3D8D7101C09}" presName="childText" presStyleLbl="conFgAcc1" presStyleIdx="3" presStyleCnt="6">
        <dgm:presLayoutVars>
          <dgm:bulletEnabled val="1"/>
        </dgm:presLayoutVars>
      </dgm:prSet>
      <dgm:spPr>
        <a:solidFill>
          <a:srgbClr val="1F1A34">
            <a:alpha val="90000"/>
          </a:srgbClr>
        </a:solidFill>
      </dgm:spPr>
      <dgm:t>
        <a:bodyPr/>
        <a:lstStyle/>
        <a:p>
          <a:endParaRPr lang="es-CO"/>
        </a:p>
      </dgm:t>
    </dgm:pt>
    <dgm:pt modelId="{AED83C87-0B67-5E4A-80D9-3CC97F6963A2}" type="pres">
      <dgm:prSet presAssocID="{F4E4651B-49B3-D44C-AEF9-28E825D60719}" presName="spaceBetweenRectangles" presStyleCnt="0"/>
      <dgm:spPr/>
      <dgm:t>
        <a:bodyPr/>
        <a:lstStyle/>
        <a:p>
          <a:endParaRPr lang="es-CO"/>
        </a:p>
      </dgm:t>
    </dgm:pt>
    <dgm:pt modelId="{477C236E-DF31-4049-997F-0556917F03F6}" type="pres">
      <dgm:prSet presAssocID="{A862AE60-67F6-9D47-81C7-949708612434}" presName="parentLin" presStyleCnt="0"/>
      <dgm:spPr/>
      <dgm:t>
        <a:bodyPr/>
        <a:lstStyle/>
        <a:p>
          <a:endParaRPr lang="es-CO"/>
        </a:p>
      </dgm:t>
    </dgm:pt>
    <dgm:pt modelId="{CFDBA9BF-70EA-CA4E-A56B-213458D4FE79}" type="pres">
      <dgm:prSet presAssocID="{A862AE60-67F6-9D47-81C7-949708612434}" presName="parentLeftMargin" presStyleLbl="node1" presStyleIdx="3" presStyleCnt="6"/>
      <dgm:spPr/>
      <dgm:t>
        <a:bodyPr/>
        <a:lstStyle/>
        <a:p>
          <a:endParaRPr lang="es-CO"/>
        </a:p>
      </dgm:t>
    </dgm:pt>
    <dgm:pt modelId="{44F03848-191C-3C46-8896-999DA370B83A}" type="pres">
      <dgm:prSet presAssocID="{A862AE60-67F6-9D47-81C7-949708612434}" presName="parentText" presStyleLbl="node1" presStyleIdx="4" presStyleCnt="6" custScaleX="119777" custLinFactNeighborX="80595">
        <dgm:presLayoutVars>
          <dgm:chMax val="0"/>
          <dgm:bulletEnabled val="1"/>
        </dgm:presLayoutVars>
      </dgm:prSet>
      <dgm:spPr/>
      <dgm:t>
        <a:bodyPr/>
        <a:lstStyle/>
        <a:p>
          <a:endParaRPr lang="es-CO"/>
        </a:p>
      </dgm:t>
    </dgm:pt>
    <dgm:pt modelId="{2C7428EF-44D4-1749-8B07-4B95DE59D787}" type="pres">
      <dgm:prSet presAssocID="{A862AE60-67F6-9D47-81C7-949708612434}" presName="negativeSpace" presStyleCnt="0"/>
      <dgm:spPr/>
      <dgm:t>
        <a:bodyPr/>
        <a:lstStyle/>
        <a:p>
          <a:endParaRPr lang="es-CO"/>
        </a:p>
      </dgm:t>
    </dgm:pt>
    <dgm:pt modelId="{36CA787D-CCED-134F-9DD6-0D684B3E2522}" type="pres">
      <dgm:prSet presAssocID="{A862AE60-67F6-9D47-81C7-949708612434}" presName="childText" presStyleLbl="conFgAcc1" presStyleIdx="4" presStyleCnt="6">
        <dgm:presLayoutVars>
          <dgm:bulletEnabled val="1"/>
        </dgm:presLayoutVars>
      </dgm:prSet>
      <dgm:spPr>
        <a:solidFill>
          <a:srgbClr val="1F1A34">
            <a:alpha val="90000"/>
          </a:srgbClr>
        </a:solidFill>
      </dgm:spPr>
      <dgm:t>
        <a:bodyPr/>
        <a:lstStyle/>
        <a:p>
          <a:endParaRPr lang="es-CO"/>
        </a:p>
      </dgm:t>
    </dgm:pt>
    <dgm:pt modelId="{9B0083AC-D422-3540-A7F3-5C37F5E73B33}" type="pres">
      <dgm:prSet presAssocID="{D752CF0A-34BA-914E-89C8-C433DE597F01}" presName="spaceBetweenRectangles" presStyleCnt="0"/>
      <dgm:spPr/>
      <dgm:t>
        <a:bodyPr/>
        <a:lstStyle/>
        <a:p>
          <a:endParaRPr lang="es-CO"/>
        </a:p>
      </dgm:t>
    </dgm:pt>
    <dgm:pt modelId="{DF3092F2-4F3F-2743-A92F-6E9C86F7A08C}" type="pres">
      <dgm:prSet presAssocID="{C21A696C-93A1-354B-AEED-8B99EAC62C94}" presName="parentLin" presStyleCnt="0"/>
      <dgm:spPr/>
      <dgm:t>
        <a:bodyPr/>
        <a:lstStyle/>
        <a:p>
          <a:endParaRPr lang="es-CO"/>
        </a:p>
      </dgm:t>
    </dgm:pt>
    <dgm:pt modelId="{C15D77C5-1788-EB47-9760-2B49AE9A12C7}" type="pres">
      <dgm:prSet presAssocID="{C21A696C-93A1-354B-AEED-8B99EAC62C94}" presName="parentLeftMargin" presStyleLbl="node1" presStyleIdx="4" presStyleCnt="6"/>
      <dgm:spPr/>
      <dgm:t>
        <a:bodyPr/>
        <a:lstStyle/>
        <a:p>
          <a:endParaRPr lang="es-CO"/>
        </a:p>
      </dgm:t>
    </dgm:pt>
    <dgm:pt modelId="{402C322B-D8EF-6F49-98F1-7216B0959399}" type="pres">
      <dgm:prSet presAssocID="{C21A696C-93A1-354B-AEED-8B99EAC62C94}" presName="parentText" presStyleLbl="node1" presStyleIdx="5" presStyleCnt="6" custScaleX="119895" custLinFactNeighborX="81820">
        <dgm:presLayoutVars>
          <dgm:chMax val="0"/>
          <dgm:bulletEnabled val="1"/>
        </dgm:presLayoutVars>
      </dgm:prSet>
      <dgm:spPr/>
      <dgm:t>
        <a:bodyPr/>
        <a:lstStyle/>
        <a:p>
          <a:endParaRPr lang="es-CO"/>
        </a:p>
      </dgm:t>
    </dgm:pt>
    <dgm:pt modelId="{9AF06E21-5A19-C144-AF2F-04174ACCE7FF}" type="pres">
      <dgm:prSet presAssocID="{C21A696C-93A1-354B-AEED-8B99EAC62C94}" presName="negativeSpace" presStyleCnt="0"/>
      <dgm:spPr/>
      <dgm:t>
        <a:bodyPr/>
        <a:lstStyle/>
        <a:p>
          <a:endParaRPr lang="es-CO"/>
        </a:p>
      </dgm:t>
    </dgm:pt>
    <dgm:pt modelId="{7115462A-7FE9-854A-AB0A-8DD522088F78}" type="pres">
      <dgm:prSet presAssocID="{C21A696C-93A1-354B-AEED-8B99EAC62C94}" presName="childText" presStyleLbl="conFgAcc1" presStyleIdx="5" presStyleCnt="6">
        <dgm:presLayoutVars>
          <dgm:bulletEnabled val="1"/>
        </dgm:presLayoutVars>
      </dgm:prSet>
      <dgm:spPr>
        <a:solidFill>
          <a:srgbClr val="1F1A34">
            <a:alpha val="90000"/>
          </a:srgbClr>
        </a:solidFill>
      </dgm:spPr>
      <dgm:t>
        <a:bodyPr/>
        <a:lstStyle/>
        <a:p>
          <a:endParaRPr lang="es-CO"/>
        </a:p>
      </dgm:t>
    </dgm:pt>
  </dgm:ptLst>
  <dgm:cxnLst>
    <dgm:cxn modelId="{CC800733-76D5-4A42-811F-E6C77E5FCEFE}" type="presOf" srcId="{BAC43CD3-3FE9-2340-A328-6E802E646F49}" destId="{A4F50AD7-53E2-264A-842A-12E83A66CB19}" srcOrd="0" destOrd="0" presId="urn:microsoft.com/office/officeart/2005/8/layout/list1"/>
    <dgm:cxn modelId="{BCC075F9-5FED-8F4B-BA4E-2D6BC71EEB4D}" type="presOf" srcId="{A862AE60-67F6-9D47-81C7-949708612434}" destId="{CFDBA9BF-70EA-CA4E-A56B-213458D4FE79}" srcOrd="0" destOrd="0" presId="urn:microsoft.com/office/officeart/2005/8/layout/list1"/>
    <dgm:cxn modelId="{04BEB055-4EF1-8041-BF25-8317F63F2B71}" type="presOf" srcId="{E91E6D2A-590C-574D-9DBA-83ACA1920E94}" destId="{A327C8F0-F61D-EF46-8745-6D1B88B3599A}" srcOrd="1" destOrd="0" presId="urn:microsoft.com/office/officeart/2005/8/layout/list1"/>
    <dgm:cxn modelId="{F2E3723B-0172-584B-8656-18334643A02B}" type="presOf" srcId="{64119882-8898-194E-A105-E3D8D7101C09}" destId="{16E44C97-408F-F244-B5D4-CB0C08837D88}" srcOrd="1" destOrd="0" presId="urn:microsoft.com/office/officeart/2005/8/layout/list1"/>
    <dgm:cxn modelId="{3125B4BB-BC18-2148-926F-A35CE56D6334}" type="presOf" srcId="{A862AE60-67F6-9D47-81C7-949708612434}" destId="{44F03848-191C-3C46-8896-999DA370B83A}" srcOrd="1" destOrd="0" presId="urn:microsoft.com/office/officeart/2005/8/layout/list1"/>
    <dgm:cxn modelId="{9AED6675-A25A-4944-97DE-30E97472D913}" srcId="{BAC43CD3-3FE9-2340-A328-6E802E646F49}" destId="{A862AE60-67F6-9D47-81C7-949708612434}" srcOrd="4" destOrd="0" parTransId="{F075EC5C-37B0-A946-ACE7-7891C6248C9E}" sibTransId="{D752CF0A-34BA-914E-89C8-C433DE597F01}"/>
    <dgm:cxn modelId="{861AB8A1-7712-5D46-A9B2-78E82D093B4B}" type="presOf" srcId="{59F7BE7B-5E54-CA4E-99A4-F5C6108B912E}" destId="{3C139CA3-C332-5D45-AC4E-9CE21F11F2EC}" srcOrd="1" destOrd="0" presId="urn:microsoft.com/office/officeart/2005/8/layout/list1"/>
    <dgm:cxn modelId="{5EE20CC0-E42C-744C-9335-8161CFFF06F0}" type="presOf" srcId="{E91E6D2A-590C-574D-9DBA-83ACA1920E94}" destId="{1B01BD0B-0E16-A241-9798-82EF4FBAEDE8}" srcOrd="0" destOrd="0" presId="urn:microsoft.com/office/officeart/2005/8/layout/list1"/>
    <dgm:cxn modelId="{B3598B0C-3B56-2A45-855E-FD775D007AE5}" type="presOf" srcId="{64119882-8898-194E-A105-E3D8D7101C09}" destId="{5B618315-0A4D-8D4B-B2A9-EFC3F4FAF2BB}" srcOrd="0" destOrd="0" presId="urn:microsoft.com/office/officeart/2005/8/layout/list1"/>
    <dgm:cxn modelId="{97026E61-F982-C742-A946-54BC4B4156FB}" type="presOf" srcId="{C21A696C-93A1-354B-AEED-8B99EAC62C94}" destId="{C15D77C5-1788-EB47-9760-2B49AE9A12C7}" srcOrd="0" destOrd="0" presId="urn:microsoft.com/office/officeart/2005/8/layout/list1"/>
    <dgm:cxn modelId="{52B303DE-626A-4D43-997D-2EA08187E51C}" srcId="{BAC43CD3-3FE9-2340-A328-6E802E646F49}" destId="{B0F84593-B3A0-9B4F-9173-D9225CC396B3}" srcOrd="2" destOrd="0" parTransId="{4A6DF36A-4589-214A-BEB1-9A9B3B850902}" sibTransId="{EF82675E-8CB5-474F-BECC-C242093CE25E}"/>
    <dgm:cxn modelId="{C242C3DF-07A1-A743-B43E-FD1F8DD5819A}" srcId="{BAC43CD3-3FE9-2340-A328-6E802E646F49}" destId="{59F7BE7B-5E54-CA4E-99A4-F5C6108B912E}" srcOrd="0" destOrd="0" parTransId="{3C7BB5F7-6877-1E4E-8FB7-5B18C1C2E538}" sibTransId="{A0A491F2-B4B0-6042-A867-5D4DF870315E}"/>
    <dgm:cxn modelId="{1F1347B7-9F47-A240-8024-B542DA1E6E88}" srcId="{BAC43CD3-3FE9-2340-A328-6E802E646F49}" destId="{C21A696C-93A1-354B-AEED-8B99EAC62C94}" srcOrd="5" destOrd="0" parTransId="{12A2DC71-3BDD-064B-A198-C131039B8D58}" sibTransId="{54B729DC-E674-994F-872D-0DB509ABD7CA}"/>
    <dgm:cxn modelId="{845CBB35-6ED2-5F44-ACA0-7433B7F0E65A}" type="presOf" srcId="{59F7BE7B-5E54-CA4E-99A4-F5C6108B912E}" destId="{61C129F6-DAC2-984C-B1EF-BBA38C49D62A}" srcOrd="0" destOrd="0" presId="urn:microsoft.com/office/officeart/2005/8/layout/list1"/>
    <dgm:cxn modelId="{70384623-0F3D-C240-8BCA-D342915D7177}" srcId="{BAC43CD3-3FE9-2340-A328-6E802E646F49}" destId="{E91E6D2A-590C-574D-9DBA-83ACA1920E94}" srcOrd="1" destOrd="0" parTransId="{D2FA8760-4729-7F4A-87B8-E7B22909E603}" sibTransId="{68D6077B-F892-F543-8440-E924F1FF2664}"/>
    <dgm:cxn modelId="{96D8073E-232B-5348-84E7-539E30E42A44}" type="presOf" srcId="{C21A696C-93A1-354B-AEED-8B99EAC62C94}" destId="{402C322B-D8EF-6F49-98F1-7216B0959399}" srcOrd="1" destOrd="0" presId="urn:microsoft.com/office/officeart/2005/8/layout/list1"/>
    <dgm:cxn modelId="{384219DC-95E4-1B4F-8BDA-98DDA2857CFF}" srcId="{BAC43CD3-3FE9-2340-A328-6E802E646F49}" destId="{64119882-8898-194E-A105-E3D8D7101C09}" srcOrd="3" destOrd="0" parTransId="{8B8ECB64-FB56-F646-9F97-5983F49349A5}" sibTransId="{F4E4651B-49B3-D44C-AEF9-28E825D60719}"/>
    <dgm:cxn modelId="{C75AEC26-31CD-E646-8C88-575D4AEB095F}" type="presOf" srcId="{B0F84593-B3A0-9B4F-9173-D9225CC396B3}" destId="{863A6933-6B25-9A4C-8DE7-046F7327ADF5}" srcOrd="0" destOrd="0" presId="urn:microsoft.com/office/officeart/2005/8/layout/list1"/>
    <dgm:cxn modelId="{E3066C3C-14EB-C64A-A6E5-FC45E30D8062}" type="presOf" srcId="{B0F84593-B3A0-9B4F-9173-D9225CC396B3}" destId="{11A6075C-C466-9343-8324-84FBC1CD38E2}" srcOrd="1" destOrd="0" presId="urn:microsoft.com/office/officeart/2005/8/layout/list1"/>
    <dgm:cxn modelId="{7808F03C-708F-3F41-9F5F-83BD02583E7C}" type="presParOf" srcId="{A4F50AD7-53E2-264A-842A-12E83A66CB19}" destId="{C915816D-ABE8-8B42-B870-170B966AA0F2}" srcOrd="0" destOrd="0" presId="urn:microsoft.com/office/officeart/2005/8/layout/list1"/>
    <dgm:cxn modelId="{556E36E5-37AF-A84C-A669-5565157A239B}" type="presParOf" srcId="{C915816D-ABE8-8B42-B870-170B966AA0F2}" destId="{61C129F6-DAC2-984C-B1EF-BBA38C49D62A}" srcOrd="0" destOrd="0" presId="urn:microsoft.com/office/officeart/2005/8/layout/list1"/>
    <dgm:cxn modelId="{FB8E46F3-9627-A845-AF27-99D4C4FC9C04}" type="presParOf" srcId="{C915816D-ABE8-8B42-B870-170B966AA0F2}" destId="{3C139CA3-C332-5D45-AC4E-9CE21F11F2EC}" srcOrd="1" destOrd="0" presId="urn:microsoft.com/office/officeart/2005/8/layout/list1"/>
    <dgm:cxn modelId="{551A9FF8-BCC9-F54C-87DA-1344118CCE4F}" type="presParOf" srcId="{A4F50AD7-53E2-264A-842A-12E83A66CB19}" destId="{D4F16E28-07A0-EC4C-B64B-7272C86BF3DE}" srcOrd="1" destOrd="0" presId="urn:microsoft.com/office/officeart/2005/8/layout/list1"/>
    <dgm:cxn modelId="{96261796-0830-2641-9F43-872FBEB70B1A}" type="presParOf" srcId="{A4F50AD7-53E2-264A-842A-12E83A66CB19}" destId="{B7D9DD87-1C10-274C-B06C-C31250FA4FB8}" srcOrd="2" destOrd="0" presId="urn:microsoft.com/office/officeart/2005/8/layout/list1"/>
    <dgm:cxn modelId="{AEB34E97-0167-D54A-820B-B85C564A63B4}" type="presParOf" srcId="{A4F50AD7-53E2-264A-842A-12E83A66CB19}" destId="{7AB0C092-0DF9-384F-8FC7-72C28DAF8197}" srcOrd="3" destOrd="0" presId="urn:microsoft.com/office/officeart/2005/8/layout/list1"/>
    <dgm:cxn modelId="{A6C14889-D36E-9548-BC04-CD22DCBEE832}" type="presParOf" srcId="{A4F50AD7-53E2-264A-842A-12E83A66CB19}" destId="{E2D23466-E87B-0440-86F6-315F899422CA}" srcOrd="4" destOrd="0" presId="urn:microsoft.com/office/officeart/2005/8/layout/list1"/>
    <dgm:cxn modelId="{86C277AD-8070-F544-B4C6-A2F324294AAE}" type="presParOf" srcId="{E2D23466-E87B-0440-86F6-315F899422CA}" destId="{1B01BD0B-0E16-A241-9798-82EF4FBAEDE8}" srcOrd="0" destOrd="0" presId="urn:microsoft.com/office/officeart/2005/8/layout/list1"/>
    <dgm:cxn modelId="{4782D17C-CC8C-CA46-AE43-D9DF3BB7A2DA}" type="presParOf" srcId="{E2D23466-E87B-0440-86F6-315F899422CA}" destId="{A327C8F0-F61D-EF46-8745-6D1B88B3599A}" srcOrd="1" destOrd="0" presId="urn:microsoft.com/office/officeart/2005/8/layout/list1"/>
    <dgm:cxn modelId="{4F01CA24-5E05-E043-9327-65C6499CFBA0}" type="presParOf" srcId="{A4F50AD7-53E2-264A-842A-12E83A66CB19}" destId="{2D3A03EE-E6AF-A34B-9CE4-9DE376F1EDBC}" srcOrd="5" destOrd="0" presId="urn:microsoft.com/office/officeart/2005/8/layout/list1"/>
    <dgm:cxn modelId="{431CA7D7-7CDF-E04F-9F93-92ECEF7CC913}" type="presParOf" srcId="{A4F50AD7-53E2-264A-842A-12E83A66CB19}" destId="{DD34312E-4FC5-FF4D-A247-5983DA277C82}" srcOrd="6" destOrd="0" presId="urn:microsoft.com/office/officeart/2005/8/layout/list1"/>
    <dgm:cxn modelId="{4C4F1B48-DD55-E34B-89D0-CA5401F849B2}" type="presParOf" srcId="{A4F50AD7-53E2-264A-842A-12E83A66CB19}" destId="{5CFAF3BD-E2F3-684D-9F62-31AE45D6E155}" srcOrd="7" destOrd="0" presId="urn:microsoft.com/office/officeart/2005/8/layout/list1"/>
    <dgm:cxn modelId="{E19B53EB-9D57-1148-902C-38C541FE2EC7}" type="presParOf" srcId="{A4F50AD7-53E2-264A-842A-12E83A66CB19}" destId="{A499ED2E-96AE-604D-9643-367FC1E2DF64}" srcOrd="8" destOrd="0" presId="urn:microsoft.com/office/officeart/2005/8/layout/list1"/>
    <dgm:cxn modelId="{40A03830-5F90-F141-A89E-BE817C759757}" type="presParOf" srcId="{A499ED2E-96AE-604D-9643-367FC1E2DF64}" destId="{863A6933-6B25-9A4C-8DE7-046F7327ADF5}" srcOrd="0" destOrd="0" presId="urn:microsoft.com/office/officeart/2005/8/layout/list1"/>
    <dgm:cxn modelId="{7C32D093-35D4-3448-A986-8C405CF76606}" type="presParOf" srcId="{A499ED2E-96AE-604D-9643-367FC1E2DF64}" destId="{11A6075C-C466-9343-8324-84FBC1CD38E2}" srcOrd="1" destOrd="0" presId="urn:microsoft.com/office/officeart/2005/8/layout/list1"/>
    <dgm:cxn modelId="{A5B53E9E-AA91-224F-8AFD-D9ED437C1EA6}" type="presParOf" srcId="{A4F50AD7-53E2-264A-842A-12E83A66CB19}" destId="{61C65582-D014-D642-9126-CCE8A24135BA}" srcOrd="9" destOrd="0" presId="urn:microsoft.com/office/officeart/2005/8/layout/list1"/>
    <dgm:cxn modelId="{B5F76CDD-BE15-3746-BEB4-AAD993C45A8D}" type="presParOf" srcId="{A4F50AD7-53E2-264A-842A-12E83A66CB19}" destId="{980F3277-7107-5342-911A-F15DCC1B3BA7}" srcOrd="10" destOrd="0" presId="urn:microsoft.com/office/officeart/2005/8/layout/list1"/>
    <dgm:cxn modelId="{74C4145D-1FA0-E847-B4AD-DBD94ABF7665}" type="presParOf" srcId="{A4F50AD7-53E2-264A-842A-12E83A66CB19}" destId="{7B8A65DE-05AA-C644-9611-0E0C9551808A}" srcOrd="11" destOrd="0" presId="urn:microsoft.com/office/officeart/2005/8/layout/list1"/>
    <dgm:cxn modelId="{1A20F815-F610-8640-89C1-AEAFBD338DD8}" type="presParOf" srcId="{A4F50AD7-53E2-264A-842A-12E83A66CB19}" destId="{4B15CF30-9220-7D45-9901-BDFA359739C9}" srcOrd="12" destOrd="0" presId="urn:microsoft.com/office/officeart/2005/8/layout/list1"/>
    <dgm:cxn modelId="{FC1106BC-EBE8-E14B-8C09-E6E5E1472BB8}" type="presParOf" srcId="{4B15CF30-9220-7D45-9901-BDFA359739C9}" destId="{5B618315-0A4D-8D4B-B2A9-EFC3F4FAF2BB}" srcOrd="0" destOrd="0" presId="urn:microsoft.com/office/officeart/2005/8/layout/list1"/>
    <dgm:cxn modelId="{A0BE89B2-3113-8646-ADD6-4E220AB95AF8}" type="presParOf" srcId="{4B15CF30-9220-7D45-9901-BDFA359739C9}" destId="{16E44C97-408F-F244-B5D4-CB0C08837D88}" srcOrd="1" destOrd="0" presId="urn:microsoft.com/office/officeart/2005/8/layout/list1"/>
    <dgm:cxn modelId="{E8C62C66-6120-E049-BAE8-40EB4B73DD80}" type="presParOf" srcId="{A4F50AD7-53E2-264A-842A-12E83A66CB19}" destId="{3CAAD232-4136-0841-AFCA-10ABEA466DF6}" srcOrd="13" destOrd="0" presId="urn:microsoft.com/office/officeart/2005/8/layout/list1"/>
    <dgm:cxn modelId="{FBC314BE-41C1-3A46-86FA-F1024552D219}" type="presParOf" srcId="{A4F50AD7-53E2-264A-842A-12E83A66CB19}" destId="{A5B026D1-35B7-2447-B656-FE648273C4EE}" srcOrd="14" destOrd="0" presId="urn:microsoft.com/office/officeart/2005/8/layout/list1"/>
    <dgm:cxn modelId="{0162147F-3989-1041-A118-7A22DF2F87C0}" type="presParOf" srcId="{A4F50AD7-53E2-264A-842A-12E83A66CB19}" destId="{AED83C87-0B67-5E4A-80D9-3CC97F6963A2}" srcOrd="15" destOrd="0" presId="urn:microsoft.com/office/officeart/2005/8/layout/list1"/>
    <dgm:cxn modelId="{CD1169DD-922A-8F4D-839C-CB733F9995F1}" type="presParOf" srcId="{A4F50AD7-53E2-264A-842A-12E83A66CB19}" destId="{477C236E-DF31-4049-997F-0556917F03F6}" srcOrd="16" destOrd="0" presId="urn:microsoft.com/office/officeart/2005/8/layout/list1"/>
    <dgm:cxn modelId="{458A3832-27B9-C54D-AA80-B8C14072ED54}" type="presParOf" srcId="{477C236E-DF31-4049-997F-0556917F03F6}" destId="{CFDBA9BF-70EA-CA4E-A56B-213458D4FE79}" srcOrd="0" destOrd="0" presId="urn:microsoft.com/office/officeart/2005/8/layout/list1"/>
    <dgm:cxn modelId="{EBD97B2D-6D4F-A14A-A1C8-60B99EA002B3}" type="presParOf" srcId="{477C236E-DF31-4049-997F-0556917F03F6}" destId="{44F03848-191C-3C46-8896-999DA370B83A}" srcOrd="1" destOrd="0" presId="urn:microsoft.com/office/officeart/2005/8/layout/list1"/>
    <dgm:cxn modelId="{9D9E2DFA-07DA-E648-B90D-C68E090BA273}" type="presParOf" srcId="{A4F50AD7-53E2-264A-842A-12E83A66CB19}" destId="{2C7428EF-44D4-1749-8B07-4B95DE59D787}" srcOrd="17" destOrd="0" presId="urn:microsoft.com/office/officeart/2005/8/layout/list1"/>
    <dgm:cxn modelId="{EE356C01-4FB5-3C4C-A00C-1E3742BD8C16}" type="presParOf" srcId="{A4F50AD7-53E2-264A-842A-12E83A66CB19}" destId="{36CA787D-CCED-134F-9DD6-0D684B3E2522}" srcOrd="18" destOrd="0" presId="urn:microsoft.com/office/officeart/2005/8/layout/list1"/>
    <dgm:cxn modelId="{9BE06F45-B4B4-7040-B57E-6EE3CE338D23}" type="presParOf" srcId="{A4F50AD7-53E2-264A-842A-12E83A66CB19}" destId="{9B0083AC-D422-3540-A7F3-5C37F5E73B33}" srcOrd="19" destOrd="0" presId="urn:microsoft.com/office/officeart/2005/8/layout/list1"/>
    <dgm:cxn modelId="{41AF34C4-4AB6-C541-A41C-A347E7D7A21F}" type="presParOf" srcId="{A4F50AD7-53E2-264A-842A-12E83A66CB19}" destId="{DF3092F2-4F3F-2743-A92F-6E9C86F7A08C}" srcOrd="20" destOrd="0" presId="urn:microsoft.com/office/officeart/2005/8/layout/list1"/>
    <dgm:cxn modelId="{493EBC9B-129E-4645-99F9-96DE361E4441}" type="presParOf" srcId="{DF3092F2-4F3F-2743-A92F-6E9C86F7A08C}" destId="{C15D77C5-1788-EB47-9760-2B49AE9A12C7}" srcOrd="0" destOrd="0" presId="urn:microsoft.com/office/officeart/2005/8/layout/list1"/>
    <dgm:cxn modelId="{C82856D1-B9BE-7246-9EDE-007684CD6D74}" type="presParOf" srcId="{DF3092F2-4F3F-2743-A92F-6E9C86F7A08C}" destId="{402C322B-D8EF-6F49-98F1-7216B0959399}" srcOrd="1" destOrd="0" presId="urn:microsoft.com/office/officeart/2005/8/layout/list1"/>
    <dgm:cxn modelId="{5FFA7088-9368-5940-BF9B-4C1E59DC6B68}" type="presParOf" srcId="{A4F50AD7-53E2-264A-842A-12E83A66CB19}" destId="{9AF06E21-5A19-C144-AF2F-04174ACCE7FF}" srcOrd="21" destOrd="0" presId="urn:microsoft.com/office/officeart/2005/8/layout/list1"/>
    <dgm:cxn modelId="{92D2BAEA-4471-5B4A-83F3-63223F4BEF32}" type="presParOf" srcId="{A4F50AD7-53E2-264A-842A-12E83A66CB19}" destId="{7115462A-7FE9-854A-AB0A-8DD522088F78}"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5EE89F-A612-C24A-804A-40C04DB1DE5D}" type="doc">
      <dgm:prSet loTypeId="urn:microsoft.com/office/officeart/2005/8/layout/process4" loCatId="" qsTypeId="urn:microsoft.com/office/officeart/2005/8/quickstyle/3d3" qsCatId="3D" csTypeId="urn:microsoft.com/office/officeart/2005/8/colors/accent3_4" csCatId="accent3" phldr="1"/>
      <dgm:spPr/>
      <dgm:t>
        <a:bodyPr/>
        <a:lstStyle/>
        <a:p>
          <a:endParaRPr lang="es-ES"/>
        </a:p>
      </dgm:t>
    </dgm:pt>
    <dgm:pt modelId="{69001FE4-7C6A-DC4B-823A-36ED19B9C00C}">
      <dgm:prSet phldrT="[Texto]" custT="1"/>
      <dgm:spPr>
        <a:solidFill>
          <a:schemeClr val="accent1">
            <a:lumMod val="50000"/>
          </a:schemeClr>
        </a:solidFill>
        <a:ln>
          <a:noFill/>
        </a:ln>
      </dgm:spPr>
      <dgm:t>
        <a:bodyPr lIns="212400"/>
        <a:lstStyle/>
        <a:p>
          <a:r>
            <a:rPr lang="es-ES" sz="3000" b="1" dirty="0" smtClean="0">
              <a:solidFill>
                <a:schemeClr val="bg1"/>
              </a:solidFill>
            </a:rPr>
            <a:t>Objetivo general</a:t>
          </a:r>
          <a:endParaRPr lang="es-ES" sz="3000" b="1" dirty="0">
            <a:solidFill>
              <a:schemeClr val="bg1"/>
            </a:solidFill>
          </a:endParaRPr>
        </a:p>
      </dgm:t>
    </dgm:pt>
    <dgm:pt modelId="{741B9AE3-E257-7C43-B914-CA4FEAB69B5A}" type="parTrans" cxnId="{B534C746-2DFA-424F-A996-1F6327BC2F24}">
      <dgm:prSet/>
      <dgm:spPr/>
      <dgm:t>
        <a:bodyPr/>
        <a:lstStyle/>
        <a:p>
          <a:endParaRPr lang="es-ES"/>
        </a:p>
      </dgm:t>
    </dgm:pt>
    <dgm:pt modelId="{C424AA82-C362-414B-A973-037F89E7A630}" type="sibTrans" cxnId="{B534C746-2DFA-424F-A996-1F6327BC2F24}">
      <dgm:prSet/>
      <dgm:spPr/>
      <dgm:t>
        <a:bodyPr/>
        <a:lstStyle/>
        <a:p>
          <a:endParaRPr lang="es-ES"/>
        </a:p>
      </dgm:t>
    </dgm:pt>
    <dgm:pt modelId="{3A1072D1-5231-274A-9D68-B5F30583E163}">
      <dgm:prSet custT="1"/>
      <dgm:spPr>
        <a:solidFill>
          <a:srgbClr val="1F1A34"/>
        </a:solidFill>
      </dgm:spPr>
      <dgm:t>
        <a:bodyPr/>
        <a:lstStyle/>
        <a:p>
          <a:r>
            <a:rPr lang="es-CO" sz="2000" b="1" dirty="0" smtClean="0"/>
            <a:t>Desarrollar y fortalecer las políticas Institucionales desplegando destrezas y competencias para prevenir eventos como la </a:t>
          </a:r>
          <a:r>
            <a:rPr lang="es-CO" sz="2000" b="1" i="1" u="sng" dirty="0" smtClean="0"/>
            <a:t>desnutrición</a:t>
          </a:r>
          <a:r>
            <a:rPr lang="es-CO" sz="2000" b="1" dirty="0" smtClean="0"/>
            <a:t> y la </a:t>
          </a:r>
          <a:r>
            <a:rPr lang="es-CO" sz="2000" b="1" i="1" u="sng" dirty="0" smtClean="0"/>
            <a:t>malnutrición</a:t>
          </a:r>
          <a:r>
            <a:rPr lang="es-CO" sz="2000" b="1" dirty="0" smtClean="0"/>
            <a:t>, guiando a las instituciones a implementar prácticas seguras al interior y exterior</a:t>
          </a:r>
          <a:endParaRPr lang="es-CO" sz="2000" b="1" dirty="0"/>
        </a:p>
      </dgm:t>
    </dgm:pt>
    <dgm:pt modelId="{53711D20-A80C-BF47-8080-6845D92D6F33}" type="sibTrans" cxnId="{EE8285B7-1279-D44F-9B64-5C27DBA480F4}">
      <dgm:prSet/>
      <dgm:spPr/>
      <dgm:t>
        <a:bodyPr/>
        <a:lstStyle/>
        <a:p>
          <a:endParaRPr lang="es-ES"/>
        </a:p>
      </dgm:t>
    </dgm:pt>
    <dgm:pt modelId="{33C36C4B-234F-7D49-BB9C-7561EFE69089}" type="parTrans" cxnId="{EE8285B7-1279-D44F-9B64-5C27DBA480F4}">
      <dgm:prSet/>
      <dgm:spPr/>
      <dgm:t>
        <a:bodyPr/>
        <a:lstStyle/>
        <a:p>
          <a:endParaRPr lang="es-ES"/>
        </a:p>
      </dgm:t>
    </dgm:pt>
    <dgm:pt modelId="{010801A8-E4CC-4741-BCCD-876044C3BC71}" type="pres">
      <dgm:prSet presAssocID="{2A5EE89F-A612-C24A-804A-40C04DB1DE5D}" presName="Name0" presStyleCnt="0">
        <dgm:presLayoutVars>
          <dgm:dir/>
          <dgm:animLvl val="lvl"/>
          <dgm:resizeHandles val="exact"/>
        </dgm:presLayoutVars>
      </dgm:prSet>
      <dgm:spPr/>
      <dgm:t>
        <a:bodyPr/>
        <a:lstStyle/>
        <a:p>
          <a:endParaRPr lang="es-CO"/>
        </a:p>
      </dgm:t>
    </dgm:pt>
    <dgm:pt modelId="{D32966F0-6AB5-3044-9F58-6DE4DAB09F4F}" type="pres">
      <dgm:prSet presAssocID="{3A1072D1-5231-274A-9D68-B5F30583E163}" presName="boxAndChildren" presStyleCnt="0"/>
      <dgm:spPr/>
      <dgm:t>
        <a:bodyPr/>
        <a:lstStyle/>
        <a:p>
          <a:endParaRPr lang="es-ES"/>
        </a:p>
      </dgm:t>
    </dgm:pt>
    <dgm:pt modelId="{7129B686-9DB5-D94A-8B4B-5A95507AC01B}" type="pres">
      <dgm:prSet presAssocID="{3A1072D1-5231-274A-9D68-B5F30583E163}" presName="parentTextBox" presStyleLbl="node1" presStyleIdx="0" presStyleCnt="2" custLinFactNeighborY="5357"/>
      <dgm:spPr>
        <a:prstGeom prst="flowChartAlternateProcess">
          <a:avLst/>
        </a:prstGeom>
      </dgm:spPr>
      <dgm:t>
        <a:bodyPr/>
        <a:lstStyle/>
        <a:p>
          <a:endParaRPr lang="es-CO"/>
        </a:p>
      </dgm:t>
    </dgm:pt>
    <dgm:pt modelId="{3A9B8FC2-31F9-FD4F-86E5-37C8ACAACA5C}" type="pres">
      <dgm:prSet presAssocID="{C424AA82-C362-414B-A973-037F89E7A630}" presName="sp" presStyleCnt="0"/>
      <dgm:spPr/>
      <dgm:t>
        <a:bodyPr/>
        <a:lstStyle/>
        <a:p>
          <a:endParaRPr lang="es-ES"/>
        </a:p>
      </dgm:t>
    </dgm:pt>
    <dgm:pt modelId="{CC74C4C5-41DC-D84D-A859-F493E0276D74}" type="pres">
      <dgm:prSet presAssocID="{69001FE4-7C6A-DC4B-823A-36ED19B9C00C}" presName="arrowAndChildren" presStyleCnt="0"/>
      <dgm:spPr/>
      <dgm:t>
        <a:bodyPr/>
        <a:lstStyle/>
        <a:p>
          <a:endParaRPr lang="es-ES"/>
        </a:p>
      </dgm:t>
    </dgm:pt>
    <dgm:pt modelId="{4346C068-8A01-5245-B07C-51573D5D215F}" type="pres">
      <dgm:prSet presAssocID="{69001FE4-7C6A-DC4B-823A-36ED19B9C00C}" presName="parentTextArrow" presStyleLbl="node1" presStyleIdx="1" presStyleCnt="2" custScaleX="64551" custScaleY="36622" custLinFactNeighborY="1624"/>
      <dgm:spPr/>
      <dgm:t>
        <a:bodyPr/>
        <a:lstStyle/>
        <a:p>
          <a:endParaRPr lang="es-CO"/>
        </a:p>
      </dgm:t>
    </dgm:pt>
  </dgm:ptLst>
  <dgm:cxnLst>
    <dgm:cxn modelId="{D0971B1A-B737-A44F-B014-AA70A1138DD3}" type="presOf" srcId="{2A5EE89F-A612-C24A-804A-40C04DB1DE5D}" destId="{010801A8-E4CC-4741-BCCD-876044C3BC71}" srcOrd="0" destOrd="0" presId="urn:microsoft.com/office/officeart/2005/8/layout/process4"/>
    <dgm:cxn modelId="{EE8285B7-1279-D44F-9B64-5C27DBA480F4}" srcId="{2A5EE89F-A612-C24A-804A-40C04DB1DE5D}" destId="{3A1072D1-5231-274A-9D68-B5F30583E163}" srcOrd="1" destOrd="0" parTransId="{33C36C4B-234F-7D49-BB9C-7561EFE69089}" sibTransId="{53711D20-A80C-BF47-8080-6845D92D6F33}"/>
    <dgm:cxn modelId="{C3DFB7DB-8E4B-9D4F-A011-FBF0A44109A1}" type="presOf" srcId="{3A1072D1-5231-274A-9D68-B5F30583E163}" destId="{7129B686-9DB5-D94A-8B4B-5A95507AC01B}" srcOrd="0" destOrd="0" presId="urn:microsoft.com/office/officeart/2005/8/layout/process4"/>
    <dgm:cxn modelId="{B534C746-2DFA-424F-A996-1F6327BC2F24}" srcId="{2A5EE89F-A612-C24A-804A-40C04DB1DE5D}" destId="{69001FE4-7C6A-DC4B-823A-36ED19B9C00C}" srcOrd="0" destOrd="0" parTransId="{741B9AE3-E257-7C43-B914-CA4FEAB69B5A}" sibTransId="{C424AA82-C362-414B-A973-037F89E7A630}"/>
    <dgm:cxn modelId="{04BBA9C6-D9CB-8844-88DC-BF0B37729F58}" type="presOf" srcId="{69001FE4-7C6A-DC4B-823A-36ED19B9C00C}" destId="{4346C068-8A01-5245-B07C-51573D5D215F}" srcOrd="0" destOrd="0" presId="urn:microsoft.com/office/officeart/2005/8/layout/process4"/>
    <dgm:cxn modelId="{4E66013B-D98A-3F4A-B0C2-2DBD355B9B97}" type="presParOf" srcId="{010801A8-E4CC-4741-BCCD-876044C3BC71}" destId="{D32966F0-6AB5-3044-9F58-6DE4DAB09F4F}" srcOrd="0" destOrd="0" presId="urn:microsoft.com/office/officeart/2005/8/layout/process4"/>
    <dgm:cxn modelId="{B3EA8523-9586-7040-A8B3-F1813CC72163}" type="presParOf" srcId="{D32966F0-6AB5-3044-9F58-6DE4DAB09F4F}" destId="{7129B686-9DB5-D94A-8B4B-5A95507AC01B}" srcOrd="0" destOrd="0" presId="urn:microsoft.com/office/officeart/2005/8/layout/process4"/>
    <dgm:cxn modelId="{9EE360F1-6B1C-954F-A5B9-5EA3AFB63AEC}" type="presParOf" srcId="{010801A8-E4CC-4741-BCCD-876044C3BC71}" destId="{3A9B8FC2-31F9-FD4F-86E5-37C8ACAACA5C}" srcOrd="1" destOrd="0" presId="urn:microsoft.com/office/officeart/2005/8/layout/process4"/>
    <dgm:cxn modelId="{6C7766C4-7BE0-9046-9AD7-C79232DF0454}" type="presParOf" srcId="{010801A8-E4CC-4741-BCCD-876044C3BC71}" destId="{CC74C4C5-41DC-D84D-A859-F493E0276D74}" srcOrd="2" destOrd="0" presId="urn:microsoft.com/office/officeart/2005/8/layout/process4"/>
    <dgm:cxn modelId="{4536AB72-FEA9-A943-80EA-37DA5E584EAE}" type="presParOf" srcId="{CC74C4C5-41DC-D84D-A859-F493E0276D74}" destId="{4346C068-8A01-5245-B07C-51573D5D215F}" srcOrd="0" destOrd="0" presId="urn:microsoft.com/office/officeart/2005/8/layout/process4"/>
  </dgm:cxnLst>
  <dgm:bg>
    <a:effectLst>
      <a:outerShdw blurRad="50800" dist="50800" dir="5400000" algn="ctr" rotWithShape="0">
        <a:schemeClr val="bg1">
          <a:lumMod val="75000"/>
        </a:schemeClr>
      </a:outerShdw>
      <a:softEdge rad="12700"/>
    </a:effect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F1F36C5-5B75-7043-9485-5C9F38DEB191}" type="doc">
      <dgm:prSet loTypeId="urn:microsoft.com/office/officeart/2008/layout/HorizontalMultiLevelHierarchy" loCatId="" qsTypeId="urn:microsoft.com/office/officeart/2005/8/quickstyle/simple3" qsCatId="simple" csTypeId="urn:microsoft.com/office/officeart/2005/8/colors/accent3_4" csCatId="accent3" phldr="1"/>
      <dgm:spPr/>
      <dgm:t>
        <a:bodyPr/>
        <a:lstStyle/>
        <a:p>
          <a:endParaRPr lang="es-ES"/>
        </a:p>
      </dgm:t>
    </dgm:pt>
    <dgm:pt modelId="{E647BC58-7D31-5140-8ABC-BC9ED47895DA}">
      <dgm:prSet phldrT="[Texto]" custT="1"/>
      <dgm:spPr>
        <a:solidFill>
          <a:srgbClr val="1F1A34"/>
        </a:solidFill>
      </dgm:spPr>
      <dgm:t>
        <a:bodyPr/>
        <a:lstStyle/>
        <a:p>
          <a:r>
            <a:rPr lang="es-ES" sz="2000" b="1" dirty="0" smtClean="0">
              <a:solidFill>
                <a:schemeClr val="bg1"/>
              </a:solidFill>
            </a:rPr>
            <a:t>Objetivos específicos</a:t>
          </a:r>
          <a:endParaRPr lang="es-ES" sz="2000" b="1" dirty="0">
            <a:solidFill>
              <a:schemeClr val="bg1"/>
            </a:solidFill>
          </a:endParaRPr>
        </a:p>
      </dgm:t>
    </dgm:pt>
    <dgm:pt modelId="{3F7BD61B-C977-0D43-9D2E-5EE6777D15FE}" type="parTrans" cxnId="{DCCFE1E8-B752-6B49-AF99-F41737A423A0}">
      <dgm:prSet/>
      <dgm:spPr/>
      <dgm:t>
        <a:bodyPr/>
        <a:lstStyle/>
        <a:p>
          <a:endParaRPr lang="es-ES" sz="2000">
            <a:solidFill>
              <a:schemeClr val="tx1"/>
            </a:solidFill>
          </a:endParaRPr>
        </a:p>
      </dgm:t>
    </dgm:pt>
    <dgm:pt modelId="{65D2123A-97B9-5D4F-911A-426A2E929188}" type="sibTrans" cxnId="{DCCFE1E8-B752-6B49-AF99-F41737A423A0}">
      <dgm:prSet/>
      <dgm:spPr/>
      <dgm:t>
        <a:bodyPr/>
        <a:lstStyle/>
        <a:p>
          <a:endParaRPr lang="es-ES" sz="2000">
            <a:solidFill>
              <a:schemeClr val="tx1"/>
            </a:solidFill>
          </a:endParaRPr>
        </a:p>
      </dgm:t>
    </dgm:pt>
    <dgm:pt modelId="{740BEA74-126B-2F4F-8830-D45CBE0AA7A4}">
      <dgm:prSet phldrT="[Texto]" custT="1"/>
      <dgm:spPr>
        <a:solidFill>
          <a:schemeClr val="accent5">
            <a:lumMod val="50000"/>
          </a:schemeClr>
        </a:solidFill>
      </dgm:spPr>
      <dgm:t>
        <a:bodyPr/>
        <a:lstStyle/>
        <a:p>
          <a:pPr>
            <a:buNone/>
          </a:pPr>
          <a:r>
            <a:rPr lang="es-CO" sz="1800" dirty="0" smtClean="0">
              <a:solidFill>
                <a:schemeClr val="bg1"/>
              </a:solidFill>
            </a:rPr>
            <a:t>Implementar políticas administrativas y asistenciales que favorezcan una cultura institucional velando por la prevención de la malnutrición y la desnutrición de los pacientes</a:t>
          </a:r>
          <a:endParaRPr lang="es-ES" sz="1800" dirty="0">
            <a:solidFill>
              <a:schemeClr val="bg1"/>
            </a:solidFill>
          </a:endParaRPr>
        </a:p>
      </dgm:t>
    </dgm:pt>
    <dgm:pt modelId="{649A48D6-6D5A-7445-8283-82BA5A7D97FC}" type="parTrans" cxnId="{D97D9A5E-2EFC-8B4C-83EB-7DA32F6053AF}">
      <dgm:prSet custT="1"/>
      <dgm:spPr>
        <a:ln w="25400">
          <a:solidFill>
            <a:srgbClr val="002060"/>
          </a:solidFill>
        </a:ln>
      </dgm:spPr>
      <dgm:t>
        <a:bodyPr/>
        <a:lstStyle/>
        <a:p>
          <a:endParaRPr lang="es-ES" sz="2000">
            <a:solidFill>
              <a:schemeClr val="tx1"/>
            </a:solidFill>
          </a:endParaRPr>
        </a:p>
      </dgm:t>
    </dgm:pt>
    <dgm:pt modelId="{217D5306-0E7B-164D-8E2E-EFB2A7B24880}" type="sibTrans" cxnId="{D97D9A5E-2EFC-8B4C-83EB-7DA32F6053AF}">
      <dgm:prSet/>
      <dgm:spPr/>
      <dgm:t>
        <a:bodyPr/>
        <a:lstStyle/>
        <a:p>
          <a:endParaRPr lang="es-ES" sz="2000">
            <a:solidFill>
              <a:schemeClr val="tx1"/>
            </a:solidFill>
          </a:endParaRPr>
        </a:p>
      </dgm:t>
    </dgm:pt>
    <dgm:pt modelId="{FD9B3D89-D557-AE47-87C4-9497D063C9F0}">
      <dgm:prSet phldrT="[Texto]" custT="1"/>
      <dgm:spPr>
        <a:solidFill>
          <a:schemeClr val="accent5">
            <a:lumMod val="50000"/>
          </a:schemeClr>
        </a:solidFill>
      </dgm:spPr>
      <dgm:t>
        <a:bodyPr/>
        <a:lstStyle/>
        <a:p>
          <a:pPr>
            <a:buNone/>
          </a:pPr>
          <a:r>
            <a:rPr lang="es-CO" sz="1800" smtClean="0">
              <a:solidFill>
                <a:schemeClr val="bg1"/>
              </a:solidFill>
            </a:rPr>
            <a:t>Detectar posibles errores o fallas en la atención clínica o domiciliaria que contribuyen a la aparición de la desnutrición o malnutrición del paciente</a:t>
          </a:r>
          <a:endParaRPr lang="es-ES" sz="1800" dirty="0">
            <a:solidFill>
              <a:schemeClr val="bg1"/>
            </a:solidFill>
          </a:endParaRPr>
        </a:p>
      </dgm:t>
    </dgm:pt>
    <dgm:pt modelId="{EFCD6320-9568-4E4F-9EDB-A4AE73D7570B}" type="parTrans" cxnId="{6719D287-E737-C047-8330-FA90AC8C1F9F}">
      <dgm:prSet custT="1"/>
      <dgm:spPr>
        <a:ln w="25400">
          <a:solidFill>
            <a:srgbClr val="002060"/>
          </a:solidFill>
        </a:ln>
      </dgm:spPr>
      <dgm:t>
        <a:bodyPr/>
        <a:lstStyle/>
        <a:p>
          <a:endParaRPr lang="es-ES" sz="2000">
            <a:solidFill>
              <a:schemeClr val="tx1"/>
            </a:solidFill>
          </a:endParaRPr>
        </a:p>
      </dgm:t>
    </dgm:pt>
    <dgm:pt modelId="{166C6C50-8FED-7349-A499-AEA39BD401C1}" type="sibTrans" cxnId="{6719D287-E737-C047-8330-FA90AC8C1F9F}">
      <dgm:prSet/>
      <dgm:spPr/>
      <dgm:t>
        <a:bodyPr/>
        <a:lstStyle/>
        <a:p>
          <a:endParaRPr lang="es-ES" sz="2000">
            <a:solidFill>
              <a:schemeClr val="tx1"/>
            </a:solidFill>
          </a:endParaRPr>
        </a:p>
      </dgm:t>
    </dgm:pt>
    <dgm:pt modelId="{81D2351D-6C5A-0F47-892A-F42BCB517640}">
      <dgm:prSet phldrT="[Texto]" custT="1"/>
      <dgm:spPr>
        <a:solidFill>
          <a:schemeClr val="accent5">
            <a:lumMod val="50000"/>
          </a:schemeClr>
        </a:solidFill>
      </dgm:spPr>
      <dgm:t>
        <a:bodyPr/>
        <a:lstStyle/>
        <a:p>
          <a:r>
            <a:rPr lang="es-CO" sz="1800" smtClean="0">
              <a:solidFill>
                <a:schemeClr val="bg1"/>
              </a:solidFill>
            </a:rPr>
            <a:t>Identificar las barreras y defensas de seguridad para prevenir o mitigar las consecuencias de la aparición de la malnutrición o desnutrición del paciente</a:t>
          </a:r>
          <a:endParaRPr lang="es-ES" sz="1800" dirty="0">
            <a:solidFill>
              <a:schemeClr val="bg1"/>
            </a:solidFill>
          </a:endParaRPr>
        </a:p>
      </dgm:t>
    </dgm:pt>
    <dgm:pt modelId="{24B00755-1853-DF40-B6EF-6A94E5D85B41}" type="parTrans" cxnId="{7E045960-9089-0947-B7B0-DA0050DB8414}">
      <dgm:prSet custT="1"/>
      <dgm:spPr>
        <a:ln w="25400">
          <a:solidFill>
            <a:srgbClr val="002060"/>
          </a:solidFill>
        </a:ln>
      </dgm:spPr>
      <dgm:t>
        <a:bodyPr/>
        <a:lstStyle/>
        <a:p>
          <a:endParaRPr lang="es-ES" sz="2000">
            <a:solidFill>
              <a:schemeClr val="tx1"/>
            </a:solidFill>
          </a:endParaRPr>
        </a:p>
      </dgm:t>
    </dgm:pt>
    <dgm:pt modelId="{C9547CD6-D1DC-D843-A9C2-CECE8A585049}" type="sibTrans" cxnId="{7E045960-9089-0947-B7B0-DA0050DB8414}">
      <dgm:prSet/>
      <dgm:spPr/>
      <dgm:t>
        <a:bodyPr/>
        <a:lstStyle/>
        <a:p>
          <a:endParaRPr lang="es-ES" sz="2000">
            <a:solidFill>
              <a:schemeClr val="tx1"/>
            </a:solidFill>
          </a:endParaRPr>
        </a:p>
      </dgm:t>
    </dgm:pt>
    <dgm:pt modelId="{22F224F4-D657-7540-A12E-F43E0FDD47F3}" type="pres">
      <dgm:prSet presAssocID="{FF1F36C5-5B75-7043-9485-5C9F38DEB191}" presName="Name0" presStyleCnt="0">
        <dgm:presLayoutVars>
          <dgm:chPref val="1"/>
          <dgm:dir/>
          <dgm:animOne val="branch"/>
          <dgm:animLvl val="lvl"/>
          <dgm:resizeHandles val="exact"/>
        </dgm:presLayoutVars>
      </dgm:prSet>
      <dgm:spPr/>
      <dgm:t>
        <a:bodyPr/>
        <a:lstStyle/>
        <a:p>
          <a:endParaRPr lang="es-CO"/>
        </a:p>
      </dgm:t>
    </dgm:pt>
    <dgm:pt modelId="{117517F6-0278-7B4A-B679-72C09F591CF3}" type="pres">
      <dgm:prSet presAssocID="{E647BC58-7D31-5140-8ABC-BC9ED47895DA}" presName="root1" presStyleCnt="0"/>
      <dgm:spPr/>
      <dgm:t>
        <a:bodyPr/>
        <a:lstStyle/>
        <a:p>
          <a:endParaRPr lang="es-CO"/>
        </a:p>
      </dgm:t>
    </dgm:pt>
    <dgm:pt modelId="{4846E001-74B0-3E4D-9B32-81E6C62F3AFB}" type="pres">
      <dgm:prSet presAssocID="{E647BC58-7D31-5140-8ABC-BC9ED47895DA}" presName="LevelOneTextNode" presStyleLbl="node0" presStyleIdx="0" presStyleCnt="1" custAng="5400000" custScaleX="230148" custScaleY="45473" custLinFactNeighborX="-13331" custLinFactNeighborY="-1545">
        <dgm:presLayoutVars>
          <dgm:chPref val="3"/>
        </dgm:presLayoutVars>
      </dgm:prSet>
      <dgm:spPr/>
      <dgm:t>
        <a:bodyPr/>
        <a:lstStyle/>
        <a:p>
          <a:endParaRPr lang="es-CO"/>
        </a:p>
      </dgm:t>
    </dgm:pt>
    <dgm:pt modelId="{E5F0A4E3-B122-704D-A14E-4A7692BDE377}" type="pres">
      <dgm:prSet presAssocID="{E647BC58-7D31-5140-8ABC-BC9ED47895DA}" presName="level2hierChild" presStyleCnt="0"/>
      <dgm:spPr/>
      <dgm:t>
        <a:bodyPr/>
        <a:lstStyle/>
        <a:p>
          <a:endParaRPr lang="es-CO"/>
        </a:p>
      </dgm:t>
    </dgm:pt>
    <dgm:pt modelId="{C2B71682-7A1F-3B46-A45F-E8DF1AE3D5F6}" type="pres">
      <dgm:prSet presAssocID="{649A48D6-6D5A-7445-8283-82BA5A7D97FC}" presName="conn2-1" presStyleLbl="parChTrans1D2" presStyleIdx="0" presStyleCnt="3"/>
      <dgm:spPr/>
      <dgm:t>
        <a:bodyPr/>
        <a:lstStyle/>
        <a:p>
          <a:endParaRPr lang="es-CO"/>
        </a:p>
      </dgm:t>
    </dgm:pt>
    <dgm:pt modelId="{EFEDA350-3BF8-F74B-98B6-771865DA5F53}" type="pres">
      <dgm:prSet presAssocID="{649A48D6-6D5A-7445-8283-82BA5A7D97FC}" presName="connTx" presStyleLbl="parChTrans1D2" presStyleIdx="0" presStyleCnt="3"/>
      <dgm:spPr/>
      <dgm:t>
        <a:bodyPr/>
        <a:lstStyle/>
        <a:p>
          <a:endParaRPr lang="es-CO"/>
        </a:p>
      </dgm:t>
    </dgm:pt>
    <dgm:pt modelId="{DEE9757A-2305-F441-B375-089C37D834DF}" type="pres">
      <dgm:prSet presAssocID="{740BEA74-126B-2F4F-8830-D45CBE0AA7A4}" presName="root2" presStyleCnt="0"/>
      <dgm:spPr/>
      <dgm:t>
        <a:bodyPr/>
        <a:lstStyle/>
        <a:p>
          <a:endParaRPr lang="es-CO"/>
        </a:p>
      </dgm:t>
    </dgm:pt>
    <dgm:pt modelId="{6B7D5964-58A9-BB42-9148-CED7B4D437DE}" type="pres">
      <dgm:prSet presAssocID="{740BEA74-126B-2F4F-8830-D45CBE0AA7A4}" presName="LevelTwoTextNode" presStyleLbl="node2" presStyleIdx="0" presStyleCnt="3" custScaleX="261699" custScaleY="155720">
        <dgm:presLayoutVars>
          <dgm:chPref val="3"/>
        </dgm:presLayoutVars>
      </dgm:prSet>
      <dgm:spPr/>
      <dgm:t>
        <a:bodyPr/>
        <a:lstStyle/>
        <a:p>
          <a:endParaRPr lang="es-CO"/>
        </a:p>
      </dgm:t>
    </dgm:pt>
    <dgm:pt modelId="{9F3F43C3-CB58-1B4C-A265-35168200C046}" type="pres">
      <dgm:prSet presAssocID="{740BEA74-126B-2F4F-8830-D45CBE0AA7A4}" presName="level3hierChild" presStyleCnt="0"/>
      <dgm:spPr/>
      <dgm:t>
        <a:bodyPr/>
        <a:lstStyle/>
        <a:p>
          <a:endParaRPr lang="es-CO"/>
        </a:p>
      </dgm:t>
    </dgm:pt>
    <dgm:pt modelId="{5D0F7D9C-E2B0-304D-B069-ECE7A09EC361}" type="pres">
      <dgm:prSet presAssocID="{EFCD6320-9568-4E4F-9EDB-A4AE73D7570B}" presName="conn2-1" presStyleLbl="parChTrans1D2" presStyleIdx="1" presStyleCnt="3"/>
      <dgm:spPr/>
      <dgm:t>
        <a:bodyPr/>
        <a:lstStyle/>
        <a:p>
          <a:endParaRPr lang="es-CO"/>
        </a:p>
      </dgm:t>
    </dgm:pt>
    <dgm:pt modelId="{F8609685-93DA-7E42-9370-4F878109994E}" type="pres">
      <dgm:prSet presAssocID="{EFCD6320-9568-4E4F-9EDB-A4AE73D7570B}" presName="connTx" presStyleLbl="parChTrans1D2" presStyleIdx="1" presStyleCnt="3"/>
      <dgm:spPr/>
      <dgm:t>
        <a:bodyPr/>
        <a:lstStyle/>
        <a:p>
          <a:endParaRPr lang="es-CO"/>
        </a:p>
      </dgm:t>
    </dgm:pt>
    <dgm:pt modelId="{2BAB5145-727D-BD47-ABB6-D5374437F223}" type="pres">
      <dgm:prSet presAssocID="{FD9B3D89-D557-AE47-87C4-9497D063C9F0}" presName="root2" presStyleCnt="0"/>
      <dgm:spPr/>
      <dgm:t>
        <a:bodyPr/>
        <a:lstStyle/>
        <a:p>
          <a:endParaRPr lang="es-CO"/>
        </a:p>
      </dgm:t>
    </dgm:pt>
    <dgm:pt modelId="{35B6D2DA-07FB-5642-ABD4-47D7479B2F3C}" type="pres">
      <dgm:prSet presAssocID="{FD9B3D89-D557-AE47-87C4-9497D063C9F0}" presName="LevelTwoTextNode" presStyleLbl="node2" presStyleIdx="1" presStyleCnt="3" custScaleX="265961" custScaleY="160384">
        <dgm:presLayoutVars>
          <dgm:chPref val="3"/>
        </dgm:presLayoutVars>
      </dgm:prSet>
      <dgm:spPr/>
      <dgm:t>
        <a:bodyPr/>
        <a:lstStyle/>
        <a:p>
          <a:endParaRPr lang="es-CO"/>
        </a:p>
      </dgm:t>
    </dgm:pt>
    <dgm:pt modelId="{F56180C1-C9DB-464F-A125-6B39280988DF}" type="pres">
      <dgm:prSet presAssocID="{FD9B3D89-D557-AE47-87C4-9497D063C9F0}" presName="level3hierChild" presStyleCnt="0"/>
      <dgm:spPr/>
      <dgm:t>
        <a:bodyPr/>
        <a:lstStyle/>
        <a:p>
          <a:endParaRPr lang="es-CO"/>
        </a:p>
      </dgm:t>
    </dgm:pt>
    <dgm:pt modelId="{A215DCDC-B16C-F94C-B22F-3BD481E7E944}" type="pres">
      <dgm:prSet presAssocID="{24B00755-1853-DF40-B6EF-6A94E5D85B41}" presName="conn2-1" presStyleLbl="parChTrans1D2" presStyleIdx="2" presStyleCnt="3"/>
      <dgm:spPr/>
      <dgm:t>
        <a:bodyPr/>
        <a:lstStyle/>
        <a:p>
          <a:endParaRPr lang="es-CO"/>
        </a:p>
      </dgm:t>
    </dgm:pt>
    <dgm:pt modelId="{D3EE3CD9-4F29-E74D-9483-1C2BC2016D52}" type="pres">
      <dgm:prSet presAssocID="{24B00755-1853-DF40-B6EF-6A94E5D85B41}" presName="connTx" presStyleLbl="parChTrans1D2" presStyleIdx="2" presStyleCnt="3"/>
      <dgm:spPr/>
      <dgm:t>
        <a:bodyPr/>
        <a:lstStyle/>
        <a:p>
          <a:endParaRPr lang="es-CO"/>
        </a:p>
      </dgm:t>
    </dgm:pt>
    <dgm:pt modelId="{C416EB7A-F596-CF40-8C51-CACD83DF41D8}" type="pres">
      <dgm:prSet presAssocID="{81D2351D-6C5A-0F47-892A-F42BCB517640}" presName="root2" presStyleCnt="0"/>
      <dgm:spPr/>
      <dgm:t>
        <a:bodyPr/>
        <a:lstStyle/>
        <a:p>
          <a:endParaRPr lang="es-CO"/>
        </a:p>
      </dgm:t>
    </dgm:pt>
    <dgm:pt modelId="{30DA5F1B-41CD-EB41-8D85-DC1072F50957}" type="pres">
      <dgm:prSet presAssocID="{81D2351D-6C5A-0F47-892A-F42BCB517640}" presName="LevelTwoTextNode" presStyleLbl="node2" presStyleIdx="2" presStyleCnt="3" custScaleX="265961" custScaleY="160801">
        <dgm:presLayoutVars>
          <dgm:chPref val="3"/>
        </dgm:presLayoutVars>
      </dgm:prSet>
      <dgm:spPr/>
      <dgm:t>
        <a:bodyPr/>
        <a:lstStyle/>
        <a:p>
          <a:endParaRPr lang="es-CO"/>
        </a:p>
      </dgm:t>
    </dgm:pt>
    <dgm:pt modelId="{886340AA-17DA-B342-8AA5-E6FEF6567A09}" type="pres">
      <dgm:prSet presAssocID="{81D2351D-6C5A-0F47-892A-F42BCB517640}" presName="level3hierChild" presStyleCnt="0"/>
      <dgm:spPr/>
      <dgm:t>
        <a:bodyPr/>
        <a:lstStyle/>
        <a:p>
          <a:endParaRPr lang="es-CO"/>
        </a:p>
      </dgm:t>
    </dgm:pt>
  </dgm:ptLst>
  <dgm:cxnLst>
    <dgm:cxn modelId="{7E045960-9089-0947-B7B0-DA0050DB8414}" srcId="{E647BC58-7D31-5140-8ABC-BC9ED47895DA}" destId="{81D2351D-6C5A-0F47-892A-F42BCB517640}" srcOrd="2" destOrd="0" parTransId="{24B00755-1853-DF40-B6EF-6A94E5D85B41}" sibTransId="{C9547CD6-D1DC-D843-A9C2-CECE8A585049}"/>
    <dgm:cxn modelId="{7449D4F4-5395-054C-9110-D13E5EBEAC09}" type="presOf" srcId="{24B00755-1853-DF40-B6EF-6A94E5D85B41}" destId="{A215DCDC-B16C-F94C-B22F-3BD481E7E944}" srcOrd="0" destOrd="0" presId="urn:microsoft.com/office/officeart/2008/layout/HorizontalMultiLevelHierarchy"/>
    <dgm:cxn modelId="{4DFA1458-F2A2-9440-9C59-89BC17600639}" type="presOf" srcId="{EFCD6320-9568-4E4F-9EDB-A4AE73D7570B}" destId="{F8609685-93DA-7E42-9370-4F878109994E}" srcOrd="1" destOrd="0" presId="urn:microsoft.com/office/officeart/2008/layout/HorizontalMultiLevelHierarchy"/>
    <dgm:cxn modelId="{1C1B095D-238E-6B46-A028-CE67872A2CA6}" type="presOf" srcId="{EFCD6320-9568-4E4F-9EDB-A4AE73D7570B}" destId="{5D0F7D9C-E2B0-304D-B069-ECE7A09EC361}" srcOrd="0" destOrd="0" presId="urn:microsoft.com/office/officeart/2008/layout/HorizontalMultiLevelHierarchy"/>
    <dgm:cxn modelId="{78755035-7CDC-9847-9592-13DE8B4430C8}" type="presOf" srcId="{24B00755-1853-DF40-B6EF-6A94E5D85B41}" destId="{D3EE3CD9-4F29-E74D-9483-1C2BC2016D52}" srcOrd="1" destOrd="0" presId="urn:microsoft.com/office/officeart/2008/layout/HorizontalMultiLevelHierarchy"/>
    <dgm:cxn modelId="{48ABFC39-6780-9144-A455-0EEB2B5D058B}" type="presOf" srcId="{81D2351D-6C5A-0F47-892A-F42BCB517640}" destId="{30DA5F1B-41CD-EB41-8D85-DC1072F50957}" srcOrd="0" destOrd="0" presId="urn:microsoft.com/office/officeart/2008/layout/HorizontalMultiLevelHierarchy"/>
    <dgm:cxn modelId="{77B43C38-C61C-9742-8BB7-7B3C966D0FA8}" type="presOf" srcId="{E647BC58-7D31-5140-8ABC-BC9ED47895DA}" destId="{4846E001-74B0-3E4D-9B32-81E6C62F3AFB}" srcOrd="0" destOrd="0" presId="urn:microsoft.com/office/officeart/2008/layout/HorizontalMultiLevelHierarchy"/>
    <dgm:cxn modelId="{74379D80-3450-FA43-8880-2A7A674C9A27}" type="presOf" srcId="{649A48D6-6D5A-7445-8283-82BA5A7D97FC}" destId="{C2B71682-7A1F-3B46-A45F-E8DF1AE3D5F6}" srcOrd="0" destOrd="0" presId="urn:microsoft.com/office/officeart/2008/layout/HorizontalMultiLevelHierarchy"/>
    <dgm:cxn modelId="{C439280B-7389-3344-9DC7-90E14764E82B}" type="presOf" srcId="{740BEA74-126B-2F4F-8830-D45CBE0AA7A4}" destId="{6B7D5964-58A9-BB42-9148-CED7B4D437DE}" srcOrd="0" destOrd="0" presId="urn:microsoft.com/office/officeart/2008/layout/HorizontalMultiLevelHierarchy"/>
    <dgm:cxn modelId="{DCCFE1E8-B752-6B49-AF99-F41737A423A0}" srcId="{FF1F36C5-5B75-7043-9485-5C9F38DEB191}" destId="{E647BC58-7D31-5140-8ABC-BC9ED47895DA}" srcOrd="0" destOrd="0" parTransId="{3F7BD61B-C977-0D43-9D2E-5EE6777D15FE}" sibTransId="{65D2123A-97B9-5D4F-911A-426A2E929188}"/>
    <dgm:cxn modelId="{D97D9A5E-2EFC-8B4C-83EB-7DA32F6053AF}" srcId="{E647BC58-7D31-5140-8ABC-BC9ED47895DA}" destId="{740BEA74-126B-2F4F-8830-D45CBE0AA7A4}" srcOrd="0" destOrd="0" parTransId="{649A48D6-6D5A-7445-8283-82BA5A7D97FC}" sibTransId="{217D5306-0E7B-164D-8E2E-EFB2A7B24880}"/>
    <dgm:cxn modelId="{8E4BD13F-EFC3-1C45-94BC-6F90D9945549}" type="presOf" srcId="{649A48D6-6D5A-7445-8283-82BA5A7D97FC}" destId="{EFEDA350-3BF8-F74B-98B6-771865DA5F53}" srcOrd="1" destOrd="0" presId="urn:microsoft.com/office/officeart/2008/layout/HorizontalMultiLevelHierarchy"/>
    <dgm:cxn modelId="{6719D287-E737-C047-8330-FA90AC8C1F9F}" srcId="{E647BC58-7D31-5140-8ABC-BC9ED47895DA}" destId="{FD9B3D89-D557-AE47-87C4-9497D063C9F0}" srcOrd="1" destOrd="0" parTransId="{EFCD6320-9568-4E4F-9EDB-A4AE73D7570B}" sibTransId="{166C6C50-8FED-7349-A499-AEA39BD401C1}"/>
    <dgm:cxn modelId="{8D76FF54-F25D-5243-A553-3ED1C1C134FA}" type="presOf" srcId="{FF1F36C5-5B75-7043-9485-5C9F38DEB191}" destId="{22F224F4-D657-7540-A12E-F43E0FDD47F3}" srcOrd="0" destOrd="0" presId="urn:microsoft.com/office/officeart/2008/layout/HorizontalMultiLevelHierarchy"/>
    <dgm:cxn modelId="{66ED7059-E2A3-5947-A6B2-DE4118E019E0}" type="presOf" srcId="{FD9B3D89-D557-AE47-87C4-9497D063C9F0}" destId="{35B6D2DA-07FB-5642-ABD4-47D7479B2F3C}" srcOrd="0" destOrd="0" presId="urn:microsoft.com/office/officeart/2008/layout/HorizontalMultiLevelHierarchy"/>
    <dgm:cxn modelId="{C3AB4D34-5D91-5040-A6D1-A9D06C372627}" type="presParOf" srcId="{22F224F4-D657-7540-A12E-F43E0FDD47F3}" destId="{117517F6-0278-7B4A-B679-72C09F591CF3}" srcOrd="0" destOrd="0" presId="urn:microsoft.com/office/officeart/2008/layout/HorizontalMultiLevelHierarchy"/>
    <dgm:cxn modelId="{99FFC2FD-3AAC-0D4F-BB28-8568C7CE5A4C}" type="presParOf" srcId="{117517F6-0278-7B4A-B679-72C09F591CF3}" destId="{4846E001-74B0-3E4D-9B32-81E6C62F3AFB}" srcOrd="0" destOrd="0" presId="urn:microsoft.com/office/officeart/2008/layout/HorizontalMultiLevelHierarchy"/>
    <dgm:cxn modelId="{CA229875-BD99-B942-87C5-E88CB389D9ED}" type="presParOf" srcId="{117517F6-0278-7B4A-B679-72C09F591CF3}" destId="{E5F0A4E3-B122-704D-A14E-4A7692BDE377}" srcOrd="1" destOrd="0" presId="urn:microsoft.com/office/officeart/2008/layout/HorizontalMultiLevelHierarchy"/>
    <dgm:cxn modelId="{09A395BA-A391-CE41-A04C-104A76FE4419}" type="presParOf" srcId="{E5F0A4E3-B122-704D-A14E-4A7692BDE377}" destId="{C2B71682-7A1F-3B46-A45F-E8DF1AE3D5F6}" srcOrd="0" destOrd="0" presId="urn:microsoft.com/office/officeart/2008/layout/HorizontalMultiLevelHierarchy"/>
    <dgm:cxn modelId="{1E53B37E-BCB3-DA48-A3D3-32715669C8CB}" type="presParOf" srcId="{C2B71682-7A1F-3B46-A45F-E8DF1AE3D5F6}" destId="{EFEDA350-3BF8-F74B-98B6-771865DA5F53}" srcOrd="0" destOrd="0" presId="urn:microsoft.com/office/officeart/2008/layout/HorizontalMultiLevelHierarchy"/>
    <dgm:cxn modelId="{3DAF6C76-7343-524A-9F91-8AA533E33AC1}" type="presParOf" srcId="{E5F0A4E3-B122-704D-A14E-4A7692BDE377}" destId="{DEE9757A-2305-F441-B375-089C37D834DF}" srcOrd="1" destOrd="0" presId="urn:microsoft.com/office/officeart/2008/layout/HorizontalMultiLevelHierarchy"/>
    <dgm:cxn modelId="{A4621775-2678-424D-9B81-C9F3885804C6}" type="presParOf" srcId="{DEE9757A-2305-F441-B375-089C37D834DF}" destId="{6B7D5964-58A9-BB42-9148-CED7B4D437DE}" srcOrd="0" destOrd="0" presId="urn:microsoft.com/office/officeart/2008/layout/HorizontalMultiLevelHierarchy"/>
    <dgm:cxn modelId="{683D1DC5-C5AE-854B-98B7-B673C7E8ACB5}" type="presParOf" srcId="{DEE9757A-2305-F441-B375-089C37D834DF}" destId="{9F3F43C3-CB58-1B4C-A265-35168200C046}" srcOrd="1" destOrd="0" presId="urn:microsoft.com/office/officeart/2008/layout/HorizontalMultiLevelHierarchy"/>
    <dgm:cxn modelId="{BFC5328D-3A64-F747-9F3E-8CEDEA19DE57}" type="presParOf" srcId="{E5F0A4E3-B122-704D-A14E-4A7692BDE377}" destId="{5D0F7D9C-E2B0-304D-B069-ECE7A09EC361}" srcOrd="2" destOrd="0" presId="urn:microsoft.com/office/officeart/2008/layout/HorizontalMultiLevelHierarchy"/>
    <dgm:cxn modelId="{72774635-E3F1-0548-92DD-5630ABC39583}" type="presParOf" srcId="{5D0F7D9C-E2B0-304D-B069-ECE7A09EC361}" destId="{F8609685-93DA-7E42-9370-4F878109994E}" srcOrd="0" destOrd="0" presId="urn:microsoft.com/office/officeart/2008/layout/HorizontalMultiLevelHierarchy"/>
    <dgm:cxn modelId="{C7B6AD73-6FCA-F443-B9DC-D655FDE65BBA}" type="presParOf" srcId="{E5F0A4E3-B122-704D-A14E-4A7692BDE377}" destId="{2BAB5145-727D-BD47-ABB6-D5374437F223}" srcOrd="3" destOrd="0" presId="urn:microsoft.com/office/officeart/2008/layout/HorizontalMultiLevelHierarchy"/>
    <dgm:cxn modelId="{ABC01C74-3D08-D449-AA54-448E441FB29B}" type="presParOf" srcId="{2BAB5145-727D-BD47-ABB6-D5374437F223}" destId="{35B6D2DA-07FB-5642-ABD4-47D7479B2F3C}" srcOrd="0" destOrd="0" presId="urn:microsoft.com/office/officeart/2008/layout/HorizontalMultiLevelHierarchy"/>
    <dgm:cxn modelId="{B95BAD8A-A55D-6A49-83B0-AE932DCBEA78}" type="presParOf" srcId="{2BAB5145-727D-BD47-ABB6-D5374437F223}" destId="{F56180C1-C9DB-464F-A125-6B39280988DF}" srcOrd="1" destOrd="0" presId="urn:microsoft.com/office/officeart/2008/layout/HorizontalMultiLevelHierarchy"/>
    <dgm:cxn modelId="{4E1D8A31-ABE1-0B44-A4C7-B2931F1BCD0F}" type="presParOf" srcId="{E5F0A4E3-B122-704D-A14E-4A7692BDE377}" destId="{A215DCDC-B16C-F94C-B22F-3BD481E7E944}" srcOrd="4" destOrd="0" presId="urn:microsoft.com/office/officeart/2008/layout/HorizontalMultiLevelHierarchy"/>
    <dgm:cxn modelId="{179B7B7F-C237-6A45-B1B4-463A1844C246}" type="presParOf" srcId="{A215DCDC-B16C-F94C-B22F-3BD481E7E944}" destId="{D3EE3CD9-4F29-E74D-9483-1C2BC2016D52}" srcOrd="0" destOrd="0" presId="urn:microsoft.com/office/officeart/2008/layout/HorizontalMultiLevelHierarchy"/>
    <dgm:cxn modelId="{5B2C9D39-EF51-7243-B2C1-3BB2A7061D2E}" type="presParOf" srcId="{E5F0A4E3-B122-704D-A14E-4A7692BDE377}" destId="{C416EB7A-F596-CF40-8C51-CACD83DF41D8}" srcOrd="5" destOrd="0" presId="urn:microsoft.com/office/officeart/2008/layout/HorizontalMultiLevelHierarchy"/>
    <dgm:cxn modelId="{AE6F4650-F9EA-F54E-A8CE-DC869C309A27}" type="presParOf" srcId="{C416EB7A-F596-CF40-8C51-CACD83DF41D8}" destId="{30DA5F1B-41CD-EB41-8D85-DC1072F50957}" srcOrd="0" destOrd="0" presId="urn:microsoft.com/office/officeart/2008/layout/HorizontalMultiLevelHierarchy"/>
    <dgm:cxn modelId="{2A48B286-0497-A547-AB31-7355A6925328}" type="presParOf" srcId="{C416EB7A-F596-CF40-8C51-CACD83DF41D8}" destId="{886340AA-17DA-B342-8AA5-E6FEF6567A0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396E4-C24E-2F46-9F8F-A1E05DB6937D}" type="doc">
      <dgm:prSet loTypeId="urn:microsoft.com/office/officeart/2005/8/layout/orgChart1" loCatId="" qsTypeId="urn:microsoft.com/office/officeart/2005/8/quickstyle/simple3" qsCatId="simple" csTypeId="urn:microsoft.com/office/officeart/2005/8/colors/accent3_4" csCatId="accent3" phldr="1"/>
      <dgm:spPr/>
      <dgm:t>
        <a:bodyPr/>
        <a:lstStyle/>
        <a:p>
          <a:endParaRPr lang="es-ES"/>
        </a:p>
      </dgm:t>
    </dgm:pt>
    <dgm:pt modelId="{EDA38BD1-1060-C64E-95A1-CE5DB5437797}">
      <dgm:prSet phldrT="[Texto]" custT="1"/>
      <dgm:spPr>
        <a:solidFill>
          <a:srgbClr val="1F1A34"/>
        </a:solidFill>
      </dgm:spPr>
      <dgm:t>
        <a:bodyPr/>
        <a:lstStyle/>
        <a:p>
          <a:r>
            <a:rPr lang="es-ES" sz="2400" b="1" dirty="0" smtClean="0">
              <a:solidFill>
                <a:schemeClr val="bg1"/>
              </a:solidFill>
            </a:rPr>
            <a:t>Metas de aprendizaje</a:t>
          </a:r>
          <a:endParaRPr lang="es-ES" sz="2400" b="1" dirty="0">
            <a:solidFill>
              <a:schemeClr val="bg1"/>
            </a:solidFill>
          </a:endParaRPr>
        </a:p>
      </dgm:t>
    </dgm:pt>
    <dgm:pt modelId="{83F48E65-EAE6-DE44-8B0C-D9F330B62E96}" type="parTrans" cxnId="{99AB61A7-4F91-E147-AC74-C27939DB6EA8}">
      <dgm:prSet/>
      <dgm:spPr/>
      <dgm:t>
        <a:bodyPr/>
        <a:lstStyle/>
        <a:p>
          <a:endParaRPr lang="es-ES"/>
        </a:p>
      </dgm:t>
    </dgm:pt>
    <dgm:pt modelId="{F2A3EEFB-1117-6D4D-B592-222877FE1B7B}" type="sibTrans" cxnId="{99AB61A7-4F91-E147-AC74-C27939DB6EA8}">
      <dgm:prSet/>
      <dgm:spPr/>
      <dgm:t>
        <a:bodyPr/>
        <a:lstStyle/>
        <a:p>
          <a:endParaRPr lang="es-ES"/>
        </a:p>
      </dgm:t>
    </dgm:pt>
    <dgm:pt modelId="{5EBCF060-F739-C94B-941C-92B7D33FA7AF}">
      <dgm:prSet phldrT="[Texto]" custT="1"/>
      <dgm:spPr>
        <a:solidFill>
          <a:schemeClr val="accent5">
            <a:lumMod val="50000"/>
          </a:schemeClr>
        </a:solidFill>
      </dgm:spPr>
      <dgm:t>
        <a:bodyPr/>
        <a:lstStyle/>
        <a:p>
          <a:pPr>
            <a:buNone/>
          </a:pPr>
          <a:r>
            <a:rPr lang="es-CO" sz="1600" smtClean="0">
              <a:solidFill>
                <a:schemeClr val="bg1"/>
              </a:solidFill>
            </a:rPr>
            <a:t>Crear una cultura institucional en donde todas las partes interesadas </a:t>
          </a:r>
          <a:r>
            <a:rPr lang="es-CO" sz="1600" b="1" u="sng" smtClean="0">
              <a:solidFill>
                <a:schemeClr val="bg1"/>
              </a:solidFill>
            </a:rPr>
            <a:t>valoren la nutrición</a:t>
          </a:r>
          <a:endParaRPr lang="es-ES" sz="1600" b="1" u="sng" dirty="0">
            <a:solidFill>
              <a:schemeClr val="bg1"/>
            </a:solidFill>
          </a:endParaRPr>
        </a:p>
      </dgm:t>
    </dgm:pt>
    <dgm:pt modelId="{848147FB-612C-2E40-8F7E-7A30E6923162}" type="parTrans" cxnId="{AFE341D4-21C5-F44B-9B00-96C5CD371E9D}">
      <dgm:prSet/>
      <dgm:spPr>
        <a:ln w="25400">
          <a:solidFill>
            <a:srgbClr val="002060"/>
          </a:solidFill>
        </a:ln>
      </dgm:spPr>
      <dgm:t>
        <a:bodyPr/>
        <a:lstStyle/>
        <a:p>
          <a:endParaRPr lang="es-ES"/>
        </a:p>
      </dgm:t>
    </dgm:pt>
    <dgm:pt modelId="{E1AFB9EC-E08C-0048-A92B-48990100A7F5}" type="sibTrans" cxnId="{AFE341D4-21C5-F44B-9B00-96C5CD371E9D}">
      <dgm:prSet/>
      <dgm:spPr/>
      <dgm:t>
        <a:bodyPr/>
        <a:lstStyle/>
        <a:p>
          <a:endParaRPr lang="es-ES"/>
        </a:p>
      </dgm:t>
    </dgm:pt>
    <dgm:pt modelId="{26B2B6EE-5368-7D4D-84FC-2247D0D8661C}">
      <dgm:prSet phldrT="[Texto]" custT="1"/>
      <dgm:spPr>
        <a:solidFill>
          <a:schemeClr val="accent5">
            <a:lumMod val="50000"/>
          </a:schemeClr>
        </a:solidFill>
      </dgm:spPr>
      <dgm:t>
        <a:bodyPr/>
        <a:lstStyle/>
        <a:p>
          <a:r>
            <a:rPr lang="es-CO" sz="1600" smtClean="0">
              <a:solidFill>
                <a:schemeClr val="bg1"/>
              </a:solidFill>
            </a:rPr>
            <a:t>Redefinir los roles de los clínicos para </a:t>
          </a:r>
          <a:r>
            <a:rPr lang="es-CO" sz="1600" b="1" u="sng" smtClean="0">
              <a:solidFill>
                <a:schemeClr val="bg1"/>
              </a:solidFill>
            </a:rPr>
            <a:t>incluir el cuidado nutriciona</a:t>
          </a:r>
          <a:r>
            <a:rPr lang="es-CO" sz="1600" smtClean="0">
              <a:solidFill>
                <a:schemeClr val="bg1"/>
              </a:solidFill>
            </a:rPr>
            <a:t>l </a:t>
          </a:r>
          <a:endParaRPr lang="es-ES" sz="1600" dirty="0">
            <a:solidFill>
              <a:schemeClr val="bg1"/>
            </a:solidFill>
          </a:endParaRPr>
        </a:p>
      </dgm:t>
    </dgm:pt>
    <dgm:pt modelId="{213F90CA-951D-924F-90C5-54E5325F8235}" type="parTrans" cxnId="{0B139BAD-88FE-4147-8B46-E54A1CC6485C}">
      <dgm:prSet/>
      <dgm:spPr>
        <a:ln w="25400">
          <a:solidFill>
            <a:srgbClr val="002060"/>
          </a:solidFill>
        </a:ln>
      </dgm:spPr>
      <dgm:t>
        <a:bodyPr/>
        <a:lstStyle/>
        <a:p>
          <a:endParaRPr lang="es-ES"/>
        </a:p>
      </dgm:t>
    </dgm:pt>
    <dgm:pt modelId="{2BB0EDD5-7F0E-8D45-ACD9-062C2164BA63}" type="sibTrans" cxnId="{0B139BAD-88FE-4147-8B46-E54A1CC6485C}">
      <dgm:prSet/>
      <dgm:spPr/>
      <dgm:t>
        <a:bodyPr/>
        <a:lstStyle/>
        <a:p>
          <a:endParaRPr lang="es-ES"/>
        </a:p>
      </dgm:t>
    </dgm:pt>
    <dgm:pt modelId="{74BAD601-E025-B641-8B3B-A020A0E62BED}">
      <dgm:prSet phldrT="[Texto]" custT="1"/>
      <dgm:spPr>
        <a:solidFill>
          <a:schemeClr val="accent5">
            <a:lumMod val="50000"/>
          </a:schemeClr>
        </a:solidFill>
      </dgm:spPr>
      <dgm:t>
        <a:bodyPr/>
        <a:lstStyle/>
        <a:p>
          <a:pPr>
            <a:buNone/>
          </a:pPr>
          <a:r>
            <a:rPr lang="es-CO" sz="1600" smtClean="0">
              <a:solidFill>
                <a:schemeClr val="bg1"/>
              </a:solidFill>
            </a:rPr>
            <a:t>Reconocer y diagnosticar a los </a:t>
          </a:r>
          <a:r>
            <a:rPr lang="es-CO" sz="1600" b="1" u="sng" smtClean="0">
              <a:solidFill>
                <a:schemeClr val="bg1"/>
              </a:solidFill>
            </a:rPr>
            <a:t>pacientes con malnutrición</a:t>
          </a:r>
          <a:r>
            <a:rPr lang="es-CO" sz="1600" b="0" u="none" smtClean="0">
              <a:solidFill>
                <a:schemeClr val="bg1"/>
              </a:solidFill>
            </a:rPr>
            <a:t> </a:t>
          </a:r>
          <a:r>
            <a:rPr lang="es-CO" sz="1600" smtClean="0">
              <a:solidFill>
                <a:schemeClr val="bg1"/>
              </a:solidFill>
            </a:rPr>
            <a:t>y los que están en riesgo de esta</a:t>
          </a:r>
          <a:endParaRPr lang="es-ES" sz="1600" dirty="0">
            <a:solidFill>
              <a:schemeClr val="bg1"/>
            </a:solidFill>
          </a:endParaRPr>
        </a:p>
      </dgm:t>
    </dgm:pt>
    <dgm:pt modelId="{50970C8C-F75B-C14A-AA54-3CDEFF37A792}" type="parTrans" cxnId="{285786FD-D3C9-C649-9B1F-8840EFF6F43C}">
      <dgm:prSet/>
      <dgm:spPr>
        <a:ln w="25400">
          <a:solidFill>
            <a:srgbClr val="002060"/>
          </a:solidFill>
        </a:ln>
      </dgm:spPr>
      <dgm:t>
        <a:bodyPr/>
        <a:lstStyle/>
        <a:p>
          <a:endParaRPr lang="es-ES"/>
        </a:p>
      </dgm:t>
    </dgm:pt>
    <dgm:pt modelId="{385C2795-6142-1345-AD2F-1E8000C09AD8}" type="sibTrans" cxnId="{285786FD-D3C9-C649-9B1F-8840EFF6F43C}">
      <dgm:prSet/>
      <dgm:spPr/>
      <dgm:t>
        <a:bodyPr/>
        <a:lstStyle/>
        <a:p>
          <a:endParaRPr lang="es-ES"/>
        </a:p>
      </dgm:t>
    </dgm:pt>
    <dgm:pt modelId="{03240992-D16B-094F-83C6-FDCDADE6D23D}" type="pres">
      <dgm:prSet presAssocID="{B61396E4-C24E-2F46-9F8F-A1E05DB6937D}" presName="hierChild1" presStyleCnt="0">
        <dgm:presLayoutVars>
          <dgm:orgChart val="1"/>
          <dgm:chPref val="1"/>
          <dgm:dir/>
          <dgm:animOne val="branch"/>
          <dgm:animLvl val="lvl"/>
          <dgm:resizeHandles/>
        </dgm:presLayoutVars>
      </dgm:prSet>
      <dgm:spPr/>
      <dgm:t>
        <a:bodyPr/>
        <a:lstStyle/>
        <a:p>
          <a:endParaRPr lang="es-CO"/>
        </a:p>
      </dgm:t>
    </dgm:pt>
    <dgm:pt modelId="{E9AFE33D-FDF2-424B-9F6F-5A8F4694BB7B}" type="pres">
      <dgm:prSet presAssocID="{EDA38BD1-1060-C64E-95A1-CE5DB5437797}" presName="hierRoot1" presStyleCnt="0">
        <dgm:presLayoutVars>
          <dgm:hierBranch val="init"/>
        </dgm:presLayoutVars>
      </dgm:prSet>
      <dgm:spPr/>
      <dgm:t>
        <a:bodyPr/>
        <a:lstStyle/>
        <a:p>
          <a:endParaRPr lang="es-CO"/>
        </a:p>
      </dgm:t>
    </dgm:pt>
    <dgm:pt modelId="{4CF8E52B-9240-184C-9C01-DC48DDAF9E2E}" type="pres">
      <dgm:prSet presAssocID="{EDA38BD1-1060-C64E-95A1-CE5DB5437797}" presName="rootComposite1" presStyleCnt="0"/>
      <dgm:spPr/>
      <dgm:t>
        <a:bodyPr/>
        <a:lstStyle/>
        <a:p>
          <a:endParaRPr lang="es-CO"/>
        </a:p>
      </dgm:t>
    </dgm:pt>
    <dgm:pt modelId="{61C99D58-D3A5-4343-BEDA-C78F9B3B54AE}" type="pres">
      <dgm:prSet presAssocID="{EDA38BD1-1060-C64E-95A1-CE5DB5437797}" presName="rootText1" presStyleLbl="node0" presStyleIdx="0" presStyleCnt="1" custLinFactNeighborX="-710">
        <dgm:presLayoutVars>
          <dgm:chPref val="3"/>
        </dgm:presLayoutVars>
      </dgm:prSet>
      <dgm:spPr/>
      <dgm:t>
        <a:bodyPr/>
        <a:lstStyle/>
        <a:p>
          <a:endParaRPr lang="es-CO"/>
        </a:p>
      </dgm:t>
    </dgm:pt>
    <dgm:pt modelId="{93B96061-D4E0-954C-853B-3529D1D02711}" type="pres">
      <dgm:prSet presAssocID="{EDA38BD1-1060-C64E-95A1-CE5DB5437797}" presName="rootConnector1" presStyleLbl="node1" presStyleIdx="0" presStyleCnt="0"/>
      <dgm:spPr/>
      <dgm:t>
        <a:bodyPr/>
        <a:lstStyle/>
        <a:p>
          <a:endParaRPr lang="es-CO"/>
        </a:p>
      </dgm:t>
    </dgm:pt>
    <dgm:pt modelId="{6C005AB1-D23D-AB41-8C25-6120C77B9B2A}" type="pres">
      <dgm:prSet presAssocID="{EDA38BD1-1060-C64E-95A1-CE5DB5437797}" presName="hierChild2" presStyleCnt="0"/>
      <dgm:spPr/>
      <dgm:t>
        <a:bodyPr/>
        <a:lstStyle/>
        <a:p>
          <a:endParaRPr lang="es-CO"/>
        </a:p>
      </dgm:t>
    </dgm:pt>
    <dgm:pt modelId="{F930DBC3-391C-3147-8C73-D894AEB73447}" type="pres">
      <dgm:prSet presAssocID="{848147FB-612C-2E40-8F7E-7A30E6923162}" presName="Name37" presStyleLbl="parChTrans1D2" presStyleIdx="0" presStyleCnt="3"/>
      <dgm:spPr/>
      <dgm:t>
        <a:bodyPr/>
        <a:lstStyle/>
        <a:p>
          <a:endParaRPr lang="es-CO"/>
        </a:p>
      </dgm:t>
    </dgm:pt>
    <dgm:pt modelId="{D05F7D2D-A2BD-6045-9AAF-C62C3F010487}" type="pres">
      <dgm:prSet presAssocID="{5EBCF060-F739-C94B-941C-92B7D33FA7AF}" presName="hierRoot2" presStyleCnt="0">
        <dgm:presLayoutVars>
          <dgm:hierBranch val="init"/>
        </dgm:presLayoutVars>
      </dgm:prSet>
      <dgm:spPr/>
      <dgm:t>
        <a:bodyPr/>
        <a:lstStyle/>
        <a:p>
          <a:endParaRPr lang="es-CO"/>
        </a:p>
      </dgm:t>
    </dgm:pt>
    <dgm:pt modelId="{794B65A2-233D-9B44-B406-E9E2118A39CC}" type="pres">
      <dgm:prSet presAssocID="{5EBCF060-F739-C94B-941C-92B7D33FA7AF}" presName="rootComposite" presStyleCnt="0"/>
      <dgm:spPr/>
      <dgm:t>
        <a:bodyPr/>
        <a:lstStyle/>
        <a:p>
          <a:endParaRPr lang="es-CO"/>
        </a:p>
      </dgm:t>
    </dgm:pt>
    <dgm:pt modelId="{E9459D17-4CFB-544D-93D7-EEAB0A35ED20}" type="pres">
      <dgm:prSet presAssocID="{5EBCF060-F739-C94B-941C-92B7D33FA7AF}" presName="rootText" presStyleLbl="node2" presStyleIdx="0" presStyleCnt="3" custScaleX="113145" custScaleY="161619">
        <dgm:presLayoutVars>
          <dgm:chPref val="3"/>
        </dgm:presLayoutVars>
      </dgm:prSet>
      <dgm:spPr/>
      <dgm:t>
        <a:bodyPr/>
        <a:lstStyle/>
        <a:p>
          <a:endParaRPr lang="es-CO"/>
        </a:p>
      </dgm:t>
    </dgm:pt>
    <dgm:pt modelId="{5D675E61-3430-D741-91C7-D175983CEE6F}" type="pres">
      <dgm:prSet presAssocID="{5EBCF060-F739-C94B-941C-92B7D33FA7AF}" presName="rootConnector" presStyleLbl="node2" presStyleIdx="0" presStyleCnt="3"/>
      <dgm:spPr/>
      <dgm:t>
        <a:bodyPr/>
        <a:lstStyle/>
        <a:p>
          <a:endParaRPr lang="es-CO"/>
        </a:p>
      </dgm:t>
    </dgm:pt>
    <dgm:pt modelId="{9583D1C2-F94B-414D-BCA4-9A82ECF628DA}" type="pres">
      <dgm:prSet presAssocID="{5EBCF060-F739-C94B-941C-92B7D33FA7AF}" presName="hierChild4" presStyleCnt="0"/>
      <dgm:spPr/>
      <dgm:t>
        <a:bodyPr/>
        <a:lstStyle/>
        <a:p>
          <a:endParaRPr lang="es-CO"/>
        </a:p>
      </dgm:t>
    </dgm:pt>
    <dgm:pt modelId="{0400EA12-12BA-F543-ABB9-74FC74DF1E0D}" type="pres">
      <dgm:prSet presAssocID="{5EBCF060-F739-C94B-941C-92B7D33FA7AF}" presName="hierChild5" presStyleCnt="0"/>
      <dgm:spPr/>
      <dgm:t>
        <a:bodyPr/>
        <a:lstStyle/>
        <a:p>
          <a:endParaRPr lang="es-CO"/>
        </a:p>
      </dgm:t>
    </dgm:pt>
    <dgm:pt modelId="{65E3F360-0586-664F-B68C-B04B5218FEDC}" type="pres">
      <dgm:prSet presAssocID="{213F90CA-951D-924F-90C5-54E5325F8235}" presName="Name37" presStyleLbl="parChTrans1D2" presStyleIdx="1" presStyleCnt="3"/>
      <dgm:spPr/>
      <dgm:t>
        <a:bodyPr/>
        <a:lstStyle/>
        <a:p>
          <a:endParaRPr lang="es-CO"/>
        </a:p>
      </dgm:t>
    </dgm:pt>
    <dgm:pt modelId="{BD76BD3B-C4ED-524A-9E3A-218B878B6EE4}" type="pres">
      <dgm:prSet presAssocID="{26B2B6EE-5368-7D4D-84FC-2247D0D8661C}" presName="hierRoot2" presStyleCnt="0">
        <dgm:presLayoutVars>
          <dgm:hierBranch val="init"/>
        </dgm:presLayoutVars>
      </dgm:prSet>
      <dgm:spPr/>
      <dgm:t>
        <a:bodyPr/>
        <a:lstStyle/>
        <a:p>
          <a:endParaRPr lang="es-CO"/>
        </a:p>
      </dgm:t>
    </dgm:pt>
    <dgm:pt modelId="{ED1A2B30-FB30-554F-AB3A-70DF97EA48A8}" type="pres">
      <dgm:prSet presAssocID="{26B2B6EE-5368-7D4D-84FC-2247D0D8661C}" presName="rootComposite" presStyleCnt="0"/>
      <dgm:spPr/>
      <dgm:t>
        <a:bodyPr/>
        <a:lstStyle/>
        <a:p>
          <a:endParaRPr lang="es-CO"/>
        </a:p>
      </dgm:t>
    </dgm:pt>
    <dgm:pt modelId="{A4317674-8873-7140-8B35-7BB07BB08F9E}" type="pres">
      <dgm:prSet presAssocID="{26B2B6EE-5368-7D4D-84FC-2247D0D8661C}" presName="rootText" presStyleLbl="node2" presStyleIdx="1" presStyleCnt="3" custScaleX="114045" custScaleY="162889">
        <dgm:presLayoutVars>
          <dgm:chPref val="3"/>
        </dgm:presLayoutVars>
      </dgm:prSet>
      <dgm:spPr/>
      <dgm:t>
        <a:bodyPr/>
        <a:lstStyle/>
        <a:p>
          <a:endParaRPr lang="es-CO"/>
        </a:p>
      </dgm:t>
    </dgm:pt>
    <dgm:pt modelId="{69B7DF66-FE5F-E14C-AECC-C566578A5186}" type="pres">
      <dgm:prSet presAssocID="{26B2B6EE-5368-7D4D-84FC-2247D0D8661C}" presName="rootConnector" presStyleLbl="node2" presStyleIdx="1" presStyleCnt="3"/>
      <dgm:spPr/>
      <dgm:t>
        <a:bodyPr/>
        <a:lstStyle/>
        <a:p>
          <a:endParaRPr lang="es-CO"/>
        </a:p>
      </dgm:t>
    </dgm:pt>
    <dgm:pt modelId="{4A328D46-7B13-AE4A-A898-7196E6D69DD3}" type="pres">
      <dgm:prSet presAssocID="{26B2B6EE-5368-7D4D-84FC-2247D0D8661C}" presName="hierChild4" presStyleCnt="0"/>
      <dgm:spPr/>
      <dgm:t>
        <a:bodyPr/>
        <a:lstStyle/>
        <a:p>
          <a:endParaRPr lang="es-CO"/>
        </a:p>
      </dgm:t>
    </dgm:pt>
    <dgm:pt modelId="{69AA5729-B4C5-0544-8765-6D391689D7E5}" type="pres">
      <dgm:prSet presAssocID="{26B2B6EE-5368-7D4D-84FC-2247D0D8661C}" presName="hierChild5" presStyleCnt="0"/>
      <dgm:spPr/>
      <dgm:t>
        <a:bodyPr/>
        <a:lstStyle/>
        <a:p>
          <a:endParaRPr lang="es-CO"/>
        </a:p>
      </dgm:t>
    </dgm:pt>
    <dgm:pt modelId="{71DEF87C-630E-8147-947C-59AC5A8D8F90}" type="pres">
      <dgm:prSet presAssocID="{50970C8C-F75B-C14A-AA54-3CDEFF37A792}" presName="Name37" presStyleLbl="parChTrans1D2" presStyleIdx="2" presStyleCnt="3"/>
      <dgm:spPr/>
      <dgm:t>
        <a:bodyPr/>
        <a:lstStyle/>
        <a:p>
          <a:endParaRPr lang="es-CO"/>
        </a:p>
      </dgm:t>
    </dgm:pt>
    <dgm:pt modelId="{DE37A00E-04C6-2447-BB3F-7194C701ED7A}" type="pres">
      <dgm:prSet presAssocID="{74BAD601-E025-B641-8B3B-A020A0E62BED}" presName="hierRoot2" presStyleCnt="0">
        <dgm:presLayoutVars>
          <dgm:hierBranch val="init"/>
        </dgm:presLayoutVars>
      </dgm:prSet>
      <dgm:spPr/>
      <dgm:t>
        <a:bodyPr/>
        <a:lstStyle/>
        <a:p>
          <a:endParaRPr lang="es-CO"/>
        </a:p>
      </dgm:t>
    </dgm:pt>
    <dgm:pt modelId="{1C27C730-225E-0F4E-B34B-46822E0B7F5C}" type="pres">
      <dgm:prSet presAssocID="{74BAD601-E025-B641-8B3B-A020A0E62BED}" presName="rootComposite" presStyleCnt="0"/>
      <dgm:spPr/>
      <dgm:t>
        <a:bodyPr/>
        <a:lstStyle/>
        <a:p>
          <a:endParaRPr lang="es-CO"/>
        </a:p>
      </dgm:t>
    </dgm:pt>
    <dgm:pt modelId="{D6FFC41A-6E21-AC47-A6CC-982E8C16A75A}" type="pres">
      <dgm:prSet presAssocID="{74BAD601-E025-B641-8B3B-A020A0E62BED}" presName="rootText" presStyleLbl="node2" presStyleIdx="2" presStyleCnt="3" custScaleX="114508" custScaleY="163623">
        <dgm:presLayoutVars>
          <dgm:chPref val="3"/>
        </dgm:presLayoutVars>
      </dgm:prSet>
      <dgm:spPr/>
      <dgm:t>
        <a:bodyPr/>
        <a:lstStyle/>
        <a:p>
          <a:endParaRPr lang="es-CO"/>
        </a:p>
      </dgm:t>
    </dgm:pt>
    <dgm:pt modelId="{C370141A-9F54-C547-AD9A-1CBD4D72C379}" type="pres">
      <dgm:prSet presAssocID="{74BAD601-E025-B641-8B3B-A020A0E62BED}" presName="rootConnector" presStyleLbl="node2" presStyleIdx="2" presStyleCnt="3"/>
      <dgm:spPr/>
      <dgm:t>
        <a:bodyPr/>
        <a:lstStyle/>
        <a:p>
          <a:endParaRPr lang="es-CO"/>
        </a:p>
      </dgm:t>
    </dgm:pt>
    <dgm:pt modelId="{35E570BF-327A-DF46-AF44-C542C333A402}" type="pres">
      <dgm:prSet presAssocID="{74BAD601-E025-B641-8B3B-A020A0E62BED}" presName="hierChild4" presStyleCnt="0"/>
      <dgm:spPr/>
      <dgm:t>
        <a:bodyPr/>
        <a:lstStyle/>
        <a:p>
          <a:endParaRPr lang="es-CO"/>
        </a:p>
      </dgm:t>
    </dgm:pt>
    <dgm:pt modelId="{E2853D7B-57B9-ED48-97B0-CA15F264B024}" type="pres">
      <dgm:prSet presAssocID="{74BAD601-E025-B641-8B3B-A020A0E62BED}" presName="hierChild5" presStyleCnt="0"/>
      <dgm:spPr/>
      <dgm:t>
        <a:bodyPr/>
        <a:lstStyle/>
        <a:p>
          <a:endParaRPr lang="es-CO"/>
        </a:p>
      </dgm:t>
    </dgm:pt>
    <dgm:pt modelId="{5B9C0833-0675-0946-9E00-581730669771}" type="pres">
      <dgm:prSet presAssocID="{EDA38BD1-1060-C64E-95A1-CE5DB5437797}" presName="hierChild3" presStyleCnt="0"/>
      <dgm:spPr/>
      <dgm:t>
        <a:bodyPr/>
        <a:lstStyle/>
        <a:p>
          <a:endParaRPr lang="es-CO"/>
        </a:p>
      </dgm:t>
    </dgm:pt>
  </dgm:ptLst>
  <dgm:cxnLst>
    <dgm:cxn modelId="{4F24910A-FEC7-9E43-B024-6E83086E19F2}" type="presOf" srcId="{213F90CA-951D-924F-90C5-54E5325F8235}" destId="{65E3F360-0586-664F-B68C-B04B5218FEDC}" srcOrd="0" destOrd="0" presId="urn:microsoft.com/office/officeart/2005/8/layout/orgChart1"/>
    <dgm:cxn modelId="{450484FD-9F09-7C4D-9E7E-EEAEA0B934EA}" type="presOf" srcId="{26B2B6EE-5368-7D4D-84FC-2247D0D8661C}" destId="{69B7DF66-FE5F-E14C-AECC-C566578A5186}" srcOrd="1" destOrd="0" presId="urn:microsoft.com/office/officeart/2005/8/layout/orgChart1"/>
    <dgm:cxn modelId="{285786FD-D3C9-C649-9B1F-8840EFF6F43C}" srcId="{EDA38BD1-1060-C64E-95A1-CE5DB5437797}" destId="{74BAD601-E025-B641-8B3B-A020A0E62BED}" srcOrd="2" destOrd="0" parTransId="{50970C8C-F75B-C14A-AA54-3CDEFF37A792}" sibTransId="{385C2795-6142-1345-AD2F-1E8000C09AD8}"/>
    <dgm:cxn modelId="{0B139BAD-88FE-4147-8B46-E54A1CC6485C}" srcId="{EDA38BD1-1060-C64E-95A1-CE5DB5437797}" destId="{26B2B6EE-5368-7D4D-84FC-2247D0D8661C}" srcOrd="1" destOrd="0" parTransId="{213F90CA-951D-924F-90C5-54E5325F8235}" sibTransId="{2BB0EDD5-7F0E-8D45-ACD9-062C2164BA63}"/>
    <dgm:cxn modelId="{9E91E320-61BE-C34D-BDF2-13B2FE36E825}" type="presOf" srcId="{B61396E4-C24E-2F46-9F8F-A1E05DB6937D}" destId="{03240992-D16B-094F-83C6-FDCDADE6D23D}" srcOrd="0" destOrd="0" presId="urn:microsoft.com/office/officeart/2005/8/layout/orgChart1"/>
    <dgm:cxn modelId="{C79AECE7-3A67-7C43-B425-B82522EBD16F}" type="presOf" srcId="{EDA38BD1-1060-C64E-95A1-CE5DB5437797}" destId="{61C99D58-D3A5-4343-BEDA-C78F9B3B54AE}" srcOrd="0" destOrd="0" presId="urn:microsoft.com/office/officeart/2005/8/layout/orgChart1"/>
    <dgm:cxn modelId="{99AB61A7-4F91-E147-AC74-C27939DB6EA8}" srcId="{B61396E4-C24E-2F46-9F8F-A1E05DB6937D}" destId="{EDA38BD1-1060-C64E-95A1-CE5DB5437797}" srcOrd="0" destOrd="0" parTransId="{83F48E65-EAE6-DE44-8B0C-D9F330B62E96}" sibTransId="{F2A3EEFB-1117-6D4D-B592-222877FE1B7B}"/>
    <dgm:cxn modelId="{DC116A31-0FBF-1C43-9A19-268C7B914D75}" type="presOf" srcId="{848147FB-612C-2E40-8F7E-7A30E6923162}" destId="{F930DBC3-391C-3147-8C73-D894AEB73447}" srcOrd="0" destOrd="0" presId="urn:microsoft.com/office/officeart/2005/8/layout/orgChart1"/>
    <dgm:cxn modelId="{AC7DC5A4-218A-FA44-9934-05E409A9FE3D}" type="presOf" srcId="{50970C8C-F75B-C14A-AA54-3CDEFF37A792}" destId="{71DEF87C-630E-8147-947C-59AC5A8D8F90}" srcOrd="0" destOrd="0" presId="urn:microsoft.com/office/officeart/2005/8/layout/orgChart1"/>
    <dgm:cxn modelId="{28CFCA3D-9F3A-6A4B-B445-217AD6F5F860}" type="presOf" srcId="{74BAD601-E025-B641-8B3B-A020A0E62BED}" destId="{D6FFC41A-6E21-AC47-A6CC-982E8C16A75A}" srcOrd="0" destOrd="0" presId="urn:microsoft.com/office/officeart/2005/8/layout/orgChart1"/>
    <dgm:cxn modelId="{DB51ED8A-E6E6-764B-80FE-3511C2C4907E}" type="presOf" srcId="{5EBCF060-F739-C94B-941C-92B7D33FA7AF}" destId="{5D675E61-3430-D741-91C7-D175983CEE6F}" srcOrd="1" destOrd="0" presId="urn:microsoft.com/office/officeart/2005/8/layout/orgChart1"/>
    <dgm:cxn modelId="{FBB8DAD9-1E09-E44E-AC85-C95933D69DE4}" type="presOf" srcId="{EDA38BD1-1060-C64E-95A1-CE5DB5437797}" destId="{93B96061-D4E0-954C-853B-3529D1D02711}" srcOrd="1" destOrd="0" presId="urn:microsoft.com/office/officeart/2005/8/layout/orgChart1"/>
    <dgm:cxn modelId="{AFE341D4-21C5-F44B-9B00-96C5CD371E9D}" srcId="{EDA38BD1-1060-C64E-95A1-CE5DB5437797}" destId="{5EBCF060-F739-C94B-941C-92B7D33FA7AF}" srcOrd="0" destOrd="0" parTransId="{848147FB-612C-2E40-8F7E-7A30E6923162}" sibTransId="{E1AFB9EC-E08C-0048-A92B-48990100A7F5}"/>
    <dgm:cxn modelId="{06DCA3D6-AB72-8D49-8C18-D2EF458A9914}" type="presOf" srcId="{74BAD601-E025-B641-8B3B-A020A0E62BED}" destId="{C370141A-9F54-C547-AD9A-1CBD4D72C379}" srcOrd="1" destOrd="0" presId="urn:microsoft.com/office/officeart/2005/8/layout/orgChart1"/>
    <dgm:cxn modelId="{C2676CBF-9841-4F42-BB89-219E0E9658B3}" type="presOf" srcId="{26B2B6EE-5368-7D4D-84FC-2247D0D8661C}" destId="{A4317674-8873-7140-8B35-7BB07BB08F9E}" srcOrd="0" destOrd="0" presId="urn:microsoft.com/office/officeart/2005/8/layout/orgChart1"/>
    <dgm:cxn modelId="{69E719A1-F177-E741-840C-E0EF043FED37}" type="presOf" srcId="{5EBCF060-F739-C94B-941C-92B7D33FA7AF}" destId="{E9459D17-4CFB-544D-93D7-EEAB0A35ED20}" srcOrd="0" destOrd="0" presId="urn:microsoft.com/office/officeart/2005/8/layout/orgChart1"/>
    <dgm:cxn modelId="{E52B9091-B379-4F44-AA7D-1401FF415C81}" type="presParOf" srcId="{03240992-D16B-094F-83C6-FDCDADE6D23D}" destId="{E9AFE33D-FDF2-424B-9F6F-5A8F4694BB7B}" srcOrd="0" destOrd="0" presId="urn:microsoft.com/office/officeart/2005/8/layout/orgChart1"/>
    <dgm:cxn modelId="{CB374600-CBAC-1446-9508-3DB722D0F97A}" type="presParOf" srcId="{E9AFE33D-FDF2-424B-9F6F-5A8F4694BB7B}" destId="{4CF8E52B-9240-184C-9C01-DC48DDAF9E2E}" srcOrd="0" destOrd="0" presId="urn:microsoft.com/office/officeart/2005/8/layout/orgChart1"/>
    <dgm:cxn modelId="{5079B8AD-449D-1047-99C1-84AF07E14F0E}" type="presParOf" srcId="{4CF8E52B-9240-184C-9C01-DC48DDAF9E2E}" destId="{61C99D58-D3A5-4343-BEDA-C78F9B3B54AE}" srcOrd="0" destOrd="0" presId="urn:microsoft.com/office/officeart/2005/8/layout/orgChart1"/>
    <dgm:cxn modelId="{F97A72A0-7B6D-C143-BAAD-DA7B8A60BD02}" type="presParOf" srcId="{4CF8E52B-9240-184C-9C01-DC48DDAF9E2E}" destId="{93B96061-D4E0-954C-853B-3529D1D02711}" srcOrd="1" destOrd="0" presId="urn:microsoft.com/office/officeart/2005/8/layout/orgChart1"/>
    <dgm:cxn modelId="{F8DEB8F9-59F1-924B-A263-32FC376DE9EE}" type="presParOf" srcId="{E9AFE33D-FDF2-424B-9F6F-5A8F4694BB7B}" destId="{6C005AB1-D23D-AB41-8C25-6120C77B9B2A}" srcOrd="1" destOrd="0" presId="urn:microsoft.com/office/officeart/2005/8/layout/orgChart1"/>
    <dgm:cxn modelId="{4B00974A-5207-304B-BA81-FACA15D19776}" type="presParOf" srcId="{6C005AB1-D23D-AB41-8C25-6120C77B9B2A}" destId="{F930DBC3-391C-3147-8C73-D894AEB73447}" srcOrd="0" destOrd="0" presId="urn:microsoft.com/office/officeart/2005/8/layout/orgChart1"/>
    <dgm:cxn modelId="{4B8C6D38-65DA-4C4B-AE06-91BC12B33DC1}" type="presParOf" srcId="{6C005AB1-D23D-AB41-8C25-6120C77B9B2A}" destId="{D05F7D2D-A2BD-6045-9AAF-C62C3F010487}" srcOrd="1" destOrd="0" presId="urn:microsoft.com/office/officeart/2005/8/layout/orgChart1"/>
    <dgm:cxn modelId="{FA360467-2138-464A-A7F1-AE5A9409988C}" type="presParOf" srcId="{D05F7D2D-A2BD-6045-9AAF-C62C3F010487}" destId="{794B65A2-233D-9B44-B406-E9E2118A39CC}" srcOrd="0" destOrd="0" presId="urn:microsoft.com/office/officeart/2005/8/layout/orgChart1"/>
    <dgm:cxn modelId="{89D26A2E-C726-CA45-885F-AEBC7037A511}" type="presParOf" srcId="{794B65A2-233D-9B44-B406-E9E2118A39CC}" destId="{E9459D17-4CFB-544D-93D7-EEAB0A35ED20}" srcOrd="0" destOrd="0" presId="urn:microsoft.com/office/officeart/2005/8/layout/orgChart1"/>
    <dgm:cxn modelId="{AB2DB019-1C1E-AA4D-A426-3E24626CAB24}" type="presParOf" srcId="{794B65A2-233D-9B44-B406-E9E2118A39CC}" destId="{5D675E61-3430-D741-91C7-D175983CEE6F}" srcOrd="1" destOrd="0" presId="urn:microsoft.com/office/officeart/2005/8/layout/orgChart1"/>
    <dgm:cxn modelId="{FC35B14F-BDAC-5A41-A152-6A6DAEDFF907}" type="presParOf" srcId="{D05F7D2D-A2BD-6045-9AAF-C62C3F010487}" destId="{9583D1C2-F94B-414D-BCA4-9A82ECF628DA}" srcOrd="1" destOrd="0" presId="urn:microsoft.com/office/officeart/2005/8/layout/orgChart1"/>
    <dgm:cxn modelId="{9F69BCF3-A768-3944-AB1C-17FFE0A38FAD}" type="presParOf" srcId="{D05F7D2D-A2BD-6045-9AAF-C62C3F010487}" destId="{0400EA12-12BA-F543-ABB9-74FC74DF1E0D}" srcOrd="2" destOrd="0" presId="urn:microsoft.com/office/officeart/2005/8/layout/orgChart1"/>
    <dgm:cxn modelId="{78AD4D4A-A1B2-9A40-A113-1D64EA22EAEA}" type="presParOf" srcId="{6C005AB1-D23D-AB41-8C25-6120C77B9B2A}" destId="{65E3F360-0586-664F-B68C-B04B5218FEDC}" srcOrd="2" destOrd="0" presId="urn:microsoft.com/office/officeart/2005/8/layout/orgChart1"/>
    <dgm:cxn modelId="{2B3A68E6-F1C5-2449-B28D-023352166248}" type="presParOf" srcId="{6C005AB1-D23D-AB41-8C25-6120C77B9B2A}" destId="{BD76BD3B-C4ED-524A-9E3A-218B878B6EE4}" srcOrd="3" destOrd="0" presId="urn:microsoft.com/office/officeart/2005/8/layout/orgChart1"/>
    <dgm:cxn modelId="{C21DC5A1-D66E-0A45-9C67-F51533B0CD22}" type="presParOf" srcId="{BD76BD3B-C4ED-524A-9E3A-218B878B6EE4}" destId="{ED1A2B30-FB30-554F-AB3A-70DF97EA48A8}" srcOrd="0" destOrd="0" presId="urn:microsoft.com/office/officeart/2005/8/layout/orgChart1"/>
    <dgm:cxn modelId="{606E5C77-BCDD-AD49-831E-23D42F41BC49}" type="presParOf" srcId="{ED1A2B30-FB30-554F-AB3A-70DF97EA48A8}" destId="{A4317674-8873-7140-8B35-7BB07BB08F9E}" srcOrd="0" destOrd="0" presId="urn:microsoft.com/office/officeart/2005/8/layout/orgChart1"/>
    <dgm:cxn modelId="{A0A402B5-193B-604D-9C1F-9156D255BADD}" type="presParOf" srcId="{ED1A2B30-FB30-554F-AB3A-70DF97EA48A8}" destId="{69B7DF66-FE5F-E14C-AECC-C566578A5186}" srcOrd="1" destOrd="0" presId="urn:microsoft.com/office/officeart/2005/8/layout/orgChart1"/>
    <dgm:cxn modelId="{B618744B-74C9-8C4E-A4F8-38E47051EF0A}" type="presParOf" srcId="{BD76BD3B-C4ED-524A-9E3A-218B878B6EE4}" destId="{4A328D46-7B13-AE4A-A898-7196E6D69DD3}" srcOrd="1" destOrd="0" presId="urn:microsoft.com/office/officeart/2005/8/layout/orgChart1"/>
    <dgm:cxn modelId="{769560A7-F15E-2240-97E6-676774FA98DF}" type="presParOf" srcId="{BD76BD3B-C4ED-524A-9E3A-218B878B6EE4}" destId="{69AA5729-B4C5-0544-8765-6D391689D7E5}" srcOrd="2" destOrd="0" presId="urn:microsoft.com/office/officeart/2005/8/layout/orgChart1"/>
    <dgm:cxn modelId="{B1C30586-88F4-3443-BCBE-8C7EFCA93BA8}" type="presParOf" srcId="{6C005AB1-D23D-AB41-8C25-6120C77B9B2A}" destId="{71DEF87C-630E-8147-947C-59AC5A8D8F90}" srcOrd="4" destOrd="0" presId="urn:microsoft.com/office/officeart/2005/8/layout/orgChart1"/>
    <dgm:cxn modelId="{22E3395B-77C7-2342-A0B3-8F6C15193CDA}" type="presParOf" srcId="{6C005AB1-D23D-AB41-8C25-6120C77B9B2A}" destId="{DE37A00E-04C6-2447-BB3F-7194C701ED7A}" srcOrd="5" destOrd="0" presId="urn:microsoft.com/office/officeart/2005/8/layout/orgChart1"/>
    <dgm:cxn modelId="{DA543FAB-5682-D640-A306-2008E96F72AC}" type="presParOf" srcId="{DE37A00E-04C6-2447-BB3F-7194C701ED7A}" destId="{1C27C730-225E-0F4E-B34B-46822E0B7F5C}" srcOrd="0" destOrd="0" presId="urn:microsoft.com/office/officeart/2005/8/layout/orgChart1"/>
    <dgm:cxn modelId="{B362C8F9-0F06-AA4E-9E06-65A4AF97BC4C}" type="presParOf" srcId="{1C27C730-225E-0F4E-B34B-46822E0B7F5C}" destId="{D6FFC41A-6E21-AC47-A6CC-982E8C16A75A}" srcOrd="0" destOrd="0" presId="urn:microsoft.com/office/officeart/2005/8/layout/orgChart1"/>
    <dgm:cxn modelId="{7836AAA2-2D1D-BD40-AE5A-266C8F3E466A}" type="presParOf" srcId="{1C27C730-225E-0F4E-B34B-46822E0B7F5C}" destId="{C370141A-9F54-C547-AD9A-1CBD4D72C379}" srcOrd="1" destOrd="0" presId="urn:microsoft.com/office/officeart/2005/8/layout/orgChart1"/>
    <dgm:cxn modelId="{F8BAF6B3-A64F-654C-B106-7E97A582D295}" type="presParOf" srcId="{DE37A00E-04C6-2447-BB3F-7194C701ED7A}" destId="{35E570BF-327A-DF46-AF44-C542C333A402}" srcOrd="1" destOrd="0" presId="urn:microsoft.com/office/officeart/2005/8/layout/orgChart1"/>
    <dgm:cxn modelId="{83C510FF-695F-094E-926C-7B218AC32983}" type="presParOf" srcId="{DE37A00E-04C6-2447-BB3F-7194C701ED7A}" destId="{E2853D7B-57B9-ED48-97B0-CA15F264B024}" srcOrd="2" destOrd="0" presId="urn:microsoft.com/office/officeart/2005/8/layout/orgChart1"/>
    <dgm:cxn modelId="{FA747F78-7FA4-E54B-BE31-12111F285E52}" type="presParOf" srcId="{E9AFE33D-FDF2-424B-9F6F-5A8F4694BB7B}" destId="{5B9C0833-0675-0946-9E00-58173066977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1396E4-C24E-2F46-9F8F-A1E05DB6937D}" type="doc">
      <dgm:prSet loTypeId="urn:microsoft.com/office/officeart/2005/8/layout/orgChart1" loCatId="" qsTypeId="urn:microsoft.com/office/officeart/2005/8/quickstyle/simple3" qsCatId="simple" csTypeId="urn:microsoft.com/office/officeart/2005/8/colors/accent3_5" csCatId="accent3" phldr="1"/>
      <dgm:spPr/>
      <dgm:t>
        <a:bodyPr/>
        <a:lstStyle/>
        <a:p>
          <a:endParaRPr lang="es-ES"/>
        </a:p>
      </dgm:t>
    </dgm:pt>
    <dgm:pt modelId="{EDA38BD1-1060-C64E-95A1-CE5DB5437797}">
      <dgm:prSet phldrT="[Texto]" custT="1"/>
      <dgm:spPr>
        <a:solidFill>
          <a:srgbClr val="1F1A34"/>
        </a:solidFill>
      </dgm:spPr>
      <dgm:t>
        <a:bodyPr/>
        <a:lstStyle/>
        <a:p>
          <a:r>
            <a:rPr lang="es-ES" sz="2400" b="1" dirty="0" smtClean="0">
              <a:solidFill>
                <a:schemeClr val="bg1"/>
              </a:solidFill>
            </a:rPr>
            <a:t>Metas de aprendizaje</a:t>
          </a:r>
          <a:endParaRPr lang="es-ES" sz="2400" b="1" dirty="0">
            <a:solidFill>
              <a:schemeClr val="bg1"/>
            </a:solidFill>
          </a:endParaRPr>
        </a:p>
      </dgm:t>
    </dgm:pt>
    <dgm:pt modelId="{83F48E65-EAE6-DE44-8B0C-D9F330B62E96}" type="parTrans" cxnId="{99AB61A7-4F91-E147-AC74-C27939DB6EA8}">
      <dgm:prSet/>
      <dgm:spPr/>
      <dgm:t>
        <a:bodyPr/>
        <a:lstStyle/>
        <a:p>
          <a:endParaRPr lang="es-ES"/>
        </a:p>
      </dgm:t>
    </dgm:pt>
    <dgm:pt modelId="{F2A3EEFB-1117-6D4D-B592-222877FE1B7B}" type="sibTrans" cxnId="{99AB61A7-4F91-E147-AC74-C27939DB6EA8}">
      <dgm:prSet/>
      <dgm:spPr/>
      <dgm:t>
        <a:bodyPr/>
        <a:lstStyle/>
        <a:p>
          <a:endParaRPr lang="es-ES"/>
        </a:p>
      </dgm:t>
    </dgm:pt>
    <dgm:pt modelId="{5EBCF060-F739-C94B-941C-92B7D33FA7AF}">
      <dgm:prSet phldrT="[Texto]" custT="1"/>
      <dgm:spPr>
        <a:solidFill>
          <a:schemeClr val="accent5">
            <a:lumMod val="50000"/>
          </a:schemeClr>
        </a:solidFill>
      </dgm:spPr>
      <dgm:t>
        <a:bodyPr/>
        <a:lstStyle/>
        <a:p>
          <a:pPr>
            <a:buNone/>
          </a:pPr>
          <a:r>
            <a:rPr lang="es-CO" sz="1800" smtClean="0">
              <a:solidFill>
                <a:schemeClr val="bg1"/>
              </a:solidFill>
            </a:rPr>
            <a:t>Implementar rápidamente </a:t>
          </a:r>
          <a:r>
            <a:rPr lang="es-CO" sz="1800" b="1" i="0" u="sng" smtClean="0">
              <a:solidFill>
                <a:schemeClr val="bg1"/>
              </a:solidFill>
            </a:rPr>
            <a:t>intervenciones</a:t>
          </a:r>
          <a:r>
            <a:rPr lang="es-CO" sz="1800" smtClean="0">
              <a:solidFill>
                <a:schemeClr val="bg1"/>
              </a:solidFill>
            </a:rPr>
            <a:t> nutricionales abarcadoras y una </a:t>
          </a:r>
          <a:r>
            <a:rPr lang="es-CO" sz="1800" b="1" u="sng" smtClean="0">
              <a:solidFill>
                <a:schemeClr val="bg1"/>
              </a:solidFill>
            </a:rPr>
            <a:t>monitorización</a:t>
          </a:r>
          <a:r>
            <a:rPr lang="es-CO" sz="1800" smtClean="0">
              <a:solidFill>
                <a:schemeClr val="bg1"/>
              </a:solidFill>
            </a:rPr>
            <a:t> continua</a:t>
          </a:r>
          <a:endParaRPr lang="es-ES" sz="1800" b="1" u="sng" dirty="0">
            <a:solidFill>
              <a:schemeClr val="bg1"/>
            </a:solidFill>
          </a:endParaRPr>
        </a:p>
      </dgm:t>
    </dgm:pt>
    <dgm:pt modelId="{848147FB-612C-2E40-8F7E-7A30E6923162}" type="parTrans" cxnId="{AFE341D4-21C5-F44B-9B00-96C5CD371E9D}">
      <dgm:prSet/>
      <dgm:spPr>
        <a:ln w="25400">
          <a:solidFill>
            <a:srgbClr val="002060"/>
          </a:solidFill>
        </a:ln>
      </dgm:spPr>
      <dgm:t>
        <a:bodyPr/>
        <a:lstStyle/>
        <a:p>
          <a:endParaRPr lang="es-ES"/>
        </a:p>
      </dgm:t>
    </dgm:pt>
    <dgm:pt modelId="{E1AFB9EC-E08C-0048-A92B-48990100A7F5}" type="sibTrans" cxnId="{AFE341D4-21C5-F44B-9B00-96C5CD371E9D}">
      <dgm:prSet/>
      <dgm:spPr/>
      <dgm:t>
        <a:bodyPr/>
        <a:lstStyle/>
        <a:p>
          <a:endParaRPr lang="es-ES"/>
        </a:p>
      </dgm:t>
    </dgm:pt>
    <dgm:pt modelId="{26B2B6EE-5368-7D4D-84FC-2247D0D8661C}">
      <dgm:prSet phldrT="[Texto]" custT="1"/>
      <dgm:spPr>
        <a:solidFill>
          <a:schemeClr val="accent5">
            <a:lumMod val="50000"/>
          </a:schemeClr>
        </a:solidFill>
      </dgm:spPr>
      <dgm:t>
        <a:bodyPr/>
        <a:lstStyle/>
        <a:p>
          <a:r>
            <a:rPr lang="es-CO" sz="1800" b="1" u="sng" smtClean="0">
              <a:solidFill>
                <a:schemeClr val="bg1"/>
              </a:solidFill>
            </a:rPr>
            <a:t>Comunicar</a:t>
          </a:r>
          <a:r>
            <a:rPr lang="es-CO" sz="1800" smtClean="0">
              <a:solidFill>
                <a:schemeClr val="bg1"/>
              </a:solidFill>
            </a:rPr>
            <a:t> los planes de cuidado nutricional</a:t>
          </a:r>
          <a:endParaRPr lang="es-ES" sz="1800" dirty="0">
            <a:solidFill>
              <a:schemeClr val="bg1"/>
            </a:solidFill>
          </a:endParaRPr>
        </a:p>
      </dgm:t>
    </dgm:pt>
    <dgm:pt modelId="{213F90CA-951D-924F-90C5-54E5325F8235}" type="parTrans" cxnId="{0B139BAD-88FE-4147-8B46-E54A1CC6485C}">
      <dgm:prSet/>
      <dgm:spPr>
        <a:ln w="25400">
          <a:solidFill>
            <a:srgbClr val="002060"/>
          </a:solidFill>
        </a:ln>
      </dgm:spPr>
      <dgm:t>
        <a:bodyPr/>
        <a:lstStyle/>
        <a:p>
          <a:endParaRPr lang="es-ES"/>
        </a:p>
      </dgm:t>
    </dgm:pt>
    <dgm:pt modelId="{2BB0EDD5-7F0E-8D45-ACD9-062C2164BA63}" type="sibTrans" cxnId="{0B139BAD-88FE-4147-8B46-E54A1CC6485C}">
      <dgm:prSet/>
      <dgm:spPr/>
      <dgm:t>
        <a:bodyPr/>
        <a:lstStyle/>
        <a:p>
          <a:endParaRPr lang="es-ES"/>
        </a:p>
      </dgm:t>
    </dgm:pt>
    <dgm:pt modelId="{74BAD601-E025-B641-8B3B-A020A0E62BED}">
      <dgm:prSet phldrT="[Texto]" custT="1"/>
      <dgm:spPr>
        <a:solidFill>
          <a:schemeClr val="accent5">
            <a:lumMod val="50000"/>
          </a:schemeClr>
        </a:solidFill>
      </dgm:spPr>
      <dgm:t>
        <a:bodyPr/>
        <a:lstStyle/>
        <a:p>
          <a:pPr>
            <a:buNone/>
          </a:pPr>
          <a:r>
            <a:rPr lang="es-CO" sz="1800" b="1" u="sng" smtClean="0">
              <a:solidFill>
                <a:schemeClr val="bg1"/>
              </a:solidFill>
            </a:rPr>
            <a:t>Desarrollar un plan</a:t>
          </a:r>
          <a:r>
            <a:rPr lang="es-CO" sz="1800" smtClean="0">
              <a:solidFill>
                <a:schemeClr val="bg1"/>
              </a:solidFill>
            </a:rPr>
            <a:t> abarcador de cuidado nutricional y </a:t>
          </a:r>
          <a:r>
            <a:rPr lang="es-CO" sz="1800" b="1" u="sng" smtClean="0">
              <a:solidFill>
                <a:schemeClr val="bg1"/>
              </a:solidFill>
            </a:rPr>
            <a:t>educación</a:t>
          </a:r>
          <a:r>
            <a:rPr lang="es-CO" sz="1800" smtClean="0">
              <a:solidFill>
                <a:schemeClr val="bg1"/>
              </a:solidFill>
            </a:rPr>
            <a:t> para el momento del alta</a:t>
          </a:r>
          <a:endParaRPr lang="es-ES" sz="1800" dirty="0">
            <a:solidFill>
              <a:schemeClr val="bg1"/>
            </a:solidFill>
          </a:endParaRPr>
        </a:p>
      </dgm:t>
    </dgm:pt>
    <dgm:pt modelId="{50970C8C-F75B-C14A-AA54-3CDEFF37A792}" type="parTrans" cxnId="{285786FD-D3C9-C649-9B1F-8840EFF6F43C}">
      <dgm:prSet/>
      <dgm:spPr>
        <a:ln w="25400">
          <a:solidFill>
            <a:srgbClr val="002060"/>
          </a:solidFill>
        </a:ln>
      </dgm:spPr>
      <dgm:t>
        <a:bodyPr/>
        <a:lstStyle/>
        <a:p>
          <a:endParaRPr lang="es-ES"/>
        </a:p>
      </dgm:t>
    </dgm:pt>
    <dgm:pt modelId="{385C2795-6142-1345-AD2F-1E8000C09AD8}" type="sibTrans" cxnId="{285786FD-D3C9-C649-9B1F-8840EFF6F43C}">
      <dgm:prSet/>
      <dgm:spPr/>
      <dgm:t>
        <a:bodyPr/>
        <a:lstStyle/>
        <a:p>
          <a:endParaRPr lang="es-ES"/>
        </a:p>
      </dgm:t>
    </dgm:pt>
    <dgm:pt modelId="{03240992-D16B-094F-83C6-FDCDADE6D23D}" type="pres">
      <dgm:prSet presAssocID="{B61396E4-C24E-2F46-9F8F-A1E05DB6937D}" presName="hierChild1" presStyleCnt="0">
        <dgm:presLayoutVars>
          <dgm:orgChart val="1"/>
          <dgm:chPref val="1"/>
          <dgm:dir/>
          <dgm:animOne val="branch"/>
          <dgm:animLvl val="lvl"/>
          <dgm:resizeHandles/>
        </dgm:presLayoutVars>
      </dgm:prSet>
      <dgm:spPr/>
      <dgm:t>
        <a:bodyPr/>
        <a:lstStyle/>
        <a:p>
          <a:endParaRPr lang="es-CO"/>
        </a:p>
      </dgm:t>
    </dgm:pt>
    <dgm:pt modelId="{E9AFE33D-FDF2-424B-9F6F-5A8F4694BB7B}" type="pres">
      <dgm:prSet presAssocID="{EDA38BD1-1060-C64E-95A1-CE5DB5437797}" presName="hierRoot1" presStyleCnt="0">
        <dgm:presLayoutVars>
          <dgm:hierBranch val="init"/>
        </dgm:presLayoutVars>
      </dgm:prSet>
      <dgm:spPr/>
      <dgm:t>
        <a:bodyPr/>
        <a:lstStyle/>
        <a:p>
          <a:endParaRPr lang="es-CO"/>
        </a:p>
      </dgm:t>
    </dgm:pt>
    <dgm:pt modelId="{4CF8E52B-9240-184C-9C01-DC48DDAF9E2E}" type="pres">
      <dgm:prSet presAssocID="{EDA38BD1-1060-C64E-95A1-CE5DB5437797}" presName="rootComposite1" presStyleCnt="0"/>
      <dgm:spPr/>
      <dgm:t>
        <a:bodyPr/>
        <a:lstStyle/>
        <a:p>
          <a:endParaRPr lang="es-CO"/>
        </a:p>
      </dgm:t>
    </dgm:pt>
    <dgm:pt modelId="{61C99D58-D3A5-4343-BEDA-C78F9B3B54AE}" type="pres">
      <dgm:prSet presAssocID="{EDA38BD1-1060-C64E-95A1-CE5DB5437797}" presName="rootText1" presStyleLbl="node0" presStyleIdx="0" presStyleCnt="1">
        <dgm:presLayoutVars>
          <dgm:chPref val="3"/>
        </dgm:presLayoutVars>
      </dgm:prSet>
      <dgm:spPr/>
      <dgm:t>
        <a:bodyPr/>
        <a:lstStyle/>
        <a:p>
          <a:endParaRPr lang="es-CO"/>
        </a:p>
      </dgm:t>
    </dgm:pt>
    <dgm:pt modelId="{93B96061-D4E0-954C-853B-3529D1D02711}" type="pres">
      <dgm:prSet presAssocID="{EDA38BD1-1060-C64E-95A1-CE5DB5437797}" presName="rootConnector1" presStyleLbl="node1" presStyleIdx="0" presStyleCnt="0"/>
      <dgm:spPr/>
      <dgm:t>
        <a:bodyPr/>
        <a:lstStyle/>
        <a:p>
          <a:endParaRPr lang="es-CO"/>
        </a:p>
      </dgm:t>
    </dgm:pt>
    <dgm:pt modelId="{6C005AB1-D23D-AB41-8C25-6120C77B9B2A}" type="pres">
      <dgm:prSet presAssocID="{EDA38BD1-1060-C64E-95A1-CE5DB5437797}" presName="hierChild2" presStyleCnt="0"/>
      <dgm:spPr/>
      <dgm:t>
        <a:bodyPr/>
        <a:lstStyle/>
        <a:p>
          <a:endParaRPr lang="es-CO"/>
        </a:p>
      </dgm:t>
    </dgm:pt>
    <dgm:pt modelId="{F930DBC3-391C-3147-8C73-D894AEB73447}" type="pres">
      <dgm:prSet presAssocID="{848147FB-612C-2E40-8F7E-7A30E6923162}" presName="Name37" presStyleLbl="parChTrans1D2" presStyleIdx="0" presStyleCnt="3"/>
      <dgm:spPr/>
      <dgm:t>
        <a:bodyPr/>
        <a:lstStyle/>
        <a:p>
          <a:endParaRPr lang="es-CO"/>
        </a:p>
      </dgm:t>
    </dgm:pt>
    <dgm:pt modelId="{D05F7D2D-A2BD-6045-9AAF-C62C3F010487}" type="pres">
      <dgm:prSet presAssocID="{5EBCF060-F739-C94B-941C-92B7D33FA7AF}" presName="hierRoot2" presStyleCnt="0">
        <dgm:presLayoutVars>
          <dgm:hierBranch val="init"/>
        </dgm:presLayoutVars>
      </dgm:prSet>
      <dgm:spPr/>
      <dgm:t>
        <a:bodyPr/>
        <a:lstStyle/>
        <a:p>
          <a:endParaRPr lang="es-CO"/>
        </a:p>
      </dgm:t>
    </dgm:pt>
    <dgm:pt modelId="{794B65A2-233D-9B44-B406-E9E2118A39CC}" type="pres">
      <dgm:prSet presAssocID="{5EBCF060-F739-C94B-941C-92B7D33FA7AF}" presName="rootComposite" presStyleCnt="0"/>
      <dgm:spPr/>
      <dgm:t>
        <a:bodyPr/>
        <a:lstStyle/>
        <a:p>
          <a:endParaRPr lang="es-CO"/>
        </a:p>
      </dgm:t>
    </dgm:pt>
    <dgm:pt modelId="{E9459D17-4CFB-544D-93D7-EEAB0A35ED20}" type="pres">
      <dgm:prSet presAssocID="{5EBCF060-F739-C94B-941C-92B7D33FA7AF}" presName="rootText" presStyleLbl="node2" presStyleIdx="0" presStyleCnt="3" custScaleX="113145" custScaleY="161619">
        <dgm:presLayoutVars>
          <dgm:chPref val="3"/>
        </dgm:presLayoutVars>
      </dgm:prSet>
      <dgm:spPr/>
      <dgm:t>
        <a:bodyPr/>
        <a:lstStyle/>
        <a:p>
          <a:endParaRPr lang="es-CO"/>
        </a:p>
      </dgm:t>
    </dgm:pt>
    <dgm:pt modelId="{5D675E61-3430-D741-91C7-D175983CEE6F}" type="pres">
      <dgm:prSet presAssocID="{5EBCF060-F739-C94B-941C-92B7D33FA7AF}" presName="rootConnector" presStyleLbl="node2" presStyleIdx="0" presStyleCnt="3"/>
      <dgm:spPr/>
      <dgm:t>
        <a:bodyPr/>
        <a:lstStyle/>
        <a:p>
          <a:endParaRPr lang="es-CO"/>
        </a:p>
      </dgm:t>
    </dgm:pt>
    <dgm:pt modelId="{9583D1C2-F94B-414D-BCA4-9A82ECF628DA}" type="pres">
      <dgm:prSet presAssocID="{5EBCF060-F739-C94B-941C-92B7D33FA7AF}" presName="hierChild4" presStyleCnt="0"/>
      <dgm:spPr/>
      <dgm:t>
        <a:bodyPr/>
        <a:lstStyle/>
        <a:p>
          <a:endParaRPr lang="es-CO"/>
        </a:p>
      </dgm:t>
    </dgm:pt>
    <dgm:pt modelId="{0400EA12-12BA-F543-ABB9-74FC74DF1E0D}" type="pres">
      <dgm:prSet presAssocID="{5EBCF060-F739-C94B-941C-92B7D33FA7AF}" presName="hierChild5" presStyleCnt="0"/>
      <dgm:spPr/>
      <dgm:t>
        <a:bodyPr/>
        <a:lstStyle/>
        <a:p>
          <a:endParaRPr lang="es-CO"/>
        </a:p>
      </dgm:t>
    </dgm:pt>
    <dgm:pt modelId="{65E3F360-0586-664F-B68C-B04B5218FEDC}" type="pres">
      <dgm:prSet presAssocID="{213F90CA-951D-924F-90C5-54E5325F8235}" presName="Name37" presStyleLbl="parChTrans1D2" presStyleIdx="1" presStyleCnt="3"/>
      <dgm:spPr/>
      <dgm:t>
        <a:bodyPr/>
        <a:lstStyle/>
        <a:p>
          <a:endParaRPr lang="es-CO"/>
        </a:p>
      </dgm:t>
    </dgm:pt>
    <dgm:pt modelId="{BD76BD3B-C4ED-524A-9E3A-218B878B6EE4}" type="pres">
      <dgm:prSet presAssocID="{26B2B6EE-5368-7D4D-84FC-2247D0D8661C}" presName="hierRoot2" presStyleCnt="0">
        <dgm:presLayoutVars>
          <dgm:hierBranch val="init"/>
        </dgm:presLayoutVars>
      </dgm:prSet>
      <dgm:spPr/>
      <dgm:t>
        <a:bodyPr/>
        <a:lstStyle/>
        <a:p>
          <a:endParaRPr lang="es-CO"/>
        </a:p>
      </dgm:t>
    </dgm:pt>
    <dgm:pt modelId="{ED1A2B30-FB30-554F-AB3A-70DF97EA48A8}" type="pres">
      <dgm:prSet presAssocID="{26B2B6EE-5368-7D4D-84FC-2247D0D8661C}" presName="rootComposite" presStyleCnt="0"/>
      <dgm:spPr/>
      <dgm:t>
        <a:bodyPr/>
        <a:lstStyle/>
        <a:p>
          <a:endParaRPr lang="es-CO"/>
        </a:p>
      </dgm:t>
    </dgm:pt>
    <dgm:pt modelId="{A4317674-8873-7140-8B35-7BB07BB08F9E}" type="pres">
      <dgm:prSet presAssocID="{26B2B6EE-5368-7D4D-84FC-2247D0D8661C}" presName="rootText" presStyleLbl="node2" presStyleIdx="1" presStyleCnt="3" custScaleX="114045" custScaleY="162889">
        <dgm:presLayoutVars>
          <dgm:chPref val="3"/>
        </dgm:presLayoutVars>
      </dgm:prSet>
      <dgm:spPr/>
      <dgm:t>
        <a:bodyPr/>
        <a:lstStyle/>
        <a:p>
          <a:endParaRPr lang="es-CO"/>
        </a:p>
      </dgm:t>
    </dgm:pt>
    <dgm:pt modelId="{69B7DF66-FE5F-E14C-AECC-C566578A5186}" type="pres">
      <dgm:prSet presAssocID="{26B2B6EE-5368-7D4D-84FC-2247D0D8661C}" presName="rootConnector" presStyleLbl="node2" presStyleIdx="1" presStyleCnt="3"/>
      <dgm:spPr/>
      <dgm:t>
        <a:bodyPr/>
        <a:lstStyle/>
        <a:p>
          <a:endParaRPr lang="es-CO"/>
        </a:p>
      </dgm:t>
    </dgm:pt>
    <dgm:pt modelId="{4A328D46-7B13-AE4A-A898-7196E6D69DD3}" type="pres">
      <dgm:prSet presAssocID="{26B2B6EE-5368-7D4D-84FC-2247D0D8661C}" presName="hierChild4" presStyleCnt="0"/>
      <dgm:spPr/>
      <dgm:t>
        <a:bodyPr/>
        <a:lstStyle/>
        <a:p>
          <a:endParaRPr lang="es-CO"/>
        </a:p>
      </dgm:t>
    </dgm:pt>
    <dgm:pt modelId="{69AA5729-B4C5-0544-8765-6D391689D7E5}" type="pres">
      <dgm:prSet presAssocID="{26B2B6EE-5368-7D4D-84FC-2247D0D8661C}" presName="hierChild5" presStyleCnt="0"/>
      <dgm:spPr/>
      <dgm:t>
        <a:bodyPr/>
        <a:lstStyle/>
        <a:p>
          <a:endParaRPr lang="es-CO"/>
        </a:p>
      </dgm:t>
    </dgm:pt>
    <dgm:pt modelId="{71DEF87C-630E-8147-947C-59AC5A8D8F90}" type="pres">
      <dgm:prSet presAssocID="{50970C8C-F75B-C14A-AA54-3CDEFF37A792}" presName="Name37" presStyleLbl="parChTrans1D2" presStyleIdx="2" presStyleCnt="3"/>
      <dgm:spPr/>
      <dgm:t>
        <a:bodyPr/>
        <a:lstStyle/>
        <a:p>
          <a:endParaRPr lang="es-CO"/>
        </a:p>
      </dgm:t>
    </dgm:pt>
    <dgm:pt modelId="{DE37A00E-04C6-2447-BB3F-7194C701ED7A}" type="pres">
      <dgm:prSet presAssocID="{74BAD601-E025-B641-8B3B-A020A0E62BED}" presName="hierRoot2" presStyleCnt="0">
        <dgm:presLayoutVars>
          <dgm:hierBranch val="init"/>
        </dgm:presLayoutVars>
      </dgm:prSet>
      <dgm:spPr/>
      <dgm:t>
        <a:bodyPr/>
        <a:lstStyle/>
        <a:p>
          <a:endParaRPr lang="es-CO"/>
        </a:p>
      </dgm:t>
    </dgm:pt>
    <dgm:pt modelId="{1C27C730-225E-0F4E-B34B-46822E0B7F5C}" type="pres">
      <dgm:prSet presAssocID="{74BAD601-E025-B641-8B3B-A020A0E62BED}" presName="rootComposite" presStyleCnt="0"/>
      <dgm:spPr/>
      <dgm:t>
        <a:bodyPr/>
        <a:lstStyle/>
        <a:p>
          <a:endParaRPr lang="es-CO"/>
        </a:p>
      </dgm:t>
    </dgm:pt>
    <dgm:pt modelId="{D6FFC41A-6E21-AC47-A6CC-982E8C16A75A}" type="pres">
      <dgm:prSet presAssocID="{74BAD601-E025-B641-8B3B-A020A0E62BED}" presName="rootText" presStyleLbl="node2" presStyleIdx="2" presStyleCnt="3" custScaleX="114508" custScaleY="163623">
        <dgm:presLayoutVars>
          <dgm:chPref val="3"/>
        </dgm:presLayoutVars>
      </dgm:prSet>
      <dgm:spPr/>
      <dgm:t>
        <a:bodyPr/>
        <a:lstStyle/>
        <a:p>
          <a:endParaRPr lang="es-CO"/>
        </a:p>
      </dgm:t>
    </dgm:pt>
    <dgm:pt modelId="{C370141A-9F54-C547-AD9A-1CBD4D72C379}" type="pres">
      <dgm:prSet presAssocID="{74BAD601-E025-B641-8B3B-A020A0E62BED}" presName="rootConnector" presStyleLbl="node2" presStyleIdx="2" presStyleCnt="3"/>
      <dgm:spPr/>
      <dgm:t>
        <a:bodyPr/>
        <a:lstStyle/>
        <a:p>
          <a:endParaRPr lang="es-CO"/>
        </a:p>
      </dgm:t>
    </dgm:pt>
    <dgm:pt modelId="{35E570BF-327A-DF46-AF44-C542C333A402}" type="pres">
      <dgm:prSet presAssocID="{74BAD601-E025-B641-8B3B-A020A0E62BED}" presName="hierChild4" presStyleCnt="0"/>
      <dgm:spPr/>
      <dgm:t>
        <a:bodyPr/>
        <a:lstStyle/>
        <a:p>
          <a:endParaRPr lang="es-CO"/>
        </a:p>
      </dgm:t>
    </dgm:pt>
    <dgm:pt modelId="{E2853D7B-57B9-ED48-97B0-CA15F264B024}" type="pres">
      <dgm:prSet presAssocID="{74BAD601-E025-B641-8B3B-A020A0E62BED}" presName="hierChild5" presStyleCnt="0"/>
      <dgm:spPr/>
      <dgm:t>
        <a:bodyPr/>
        <a:lstStyle/>
        <a:p>
          <a:endParaRPr lang="es-CO"/>
        </a:p>
      </dgm:t>
    </dgm:pt>
    <dgm:pt modelId="{5B9C0833-0675-0946-9E00-581730669771}" type="pres">
      <dgm:prSet presAssocID="{EDA38BD1-1060-C64E-95A1-CE5DB5437797}" presName="hierChild3" presStyleCnt="0"/>
      <dgm:spPr/>
      <dgm:t>
        <a:bodyPr/>
        <a:lstStyle/>
        <a:p>
          <a:endParaRPr lang="es-CO"/>
        </a:p>
      </dgm:t>
    </dgm:pt>
  </dgm:ptLst>
  <dgm:cxnLst>
    <dgm:cxn modelId="{4F24910A-FEC7-9E43-B024-6E83086E19F2}" type="presOf" srcId="{213F90CA-951D-924F-90C5-54E5325F8235}" destId="{65E3F360-0586-664F-B68C-B04B5218FEDC}" srcOrd="0" destOrd="0" presId="urn:microsoft.com/office/officeart/2005/8/layout/orgChart1"/>
    <dgm:cxn modelId="{450484FD-9F09-7C4D-9E7E-EEAEA0B934EA}" type="presOf" srcId="{26B2B6EE-5368-7D4D-84FC-2247D0D8661C}" destId="{69B7DF66-FE5F-E14C-AECC-C566578A5186}" srcOrd="1" destOrd="0" presId="urn:microsoft.com/office/officeart/2005/8/layout/orgChart1"/>
    <dgm:cxn modelId="{285786FD-D3C9-C649-9B1F-8840EFF6F43C}" srcId="{EDA38BD1-1060-C64E-95A1-CE5DB5437797}" destId="{74BAD601-E025-B641-8B3B-A020A0E62BED}" srcOrd="2" destOrd="0" parTransId="{50970C8C-F75B-C14A-AA54-3CDEFF37A792}" sibTransId="{385C2795-6142-1345-AD2F-1E8000C09AD8}"/>
    <dgm:cxn modelId="{0B139BAD-88FE-4147-8B46-E54A1CC6485C}" srcId="{EDA38BD1-1060-C64E-95A1-CE5DB5437797}" destId="{26B2B6EE-5368-7D4D-84FC-2247D0D8661C}" srcOrd="1" destOrd="0" parTransId="{213F90CA-951D-924F-90C5-54E5325F8235}" sibTransId="{2BB0EDD5-7F0E-8D45-ACD9-062C2164BA63}"/>
    <dgm:cxn modelId="{9E91E320-61BE-C34D-BDF2-13B2FE36E825}" type="presOf" srcId="{B61396E4-C24E-2F46-9F8F-A1E05DB6937D}" destId="{03240992-D16B-094F-83C6-FDCDADE6D23D}" srcOrd="0" destOrd="0" presId="urn:microsoft.com/office/officeart/2005/8/layout/orgChart1"/>
    <dgm:cxn modelId="{C79AECE7-3A67-7C43-B425-B82522EBD16F}" type="presOf" srcId="{EDA38BD1-1060-C64E-95A1-CE5DB5437797}" destId="{61C99D58-D3A5-4343-BEDA-C78F9B3B54AE}" srcOrd="0" destOrd="0" presId="urn:microsoft.com/office/officeart/2005/8/layout/orgChart1"/>
    <dgm:cxn modelId="{99AB61A7-4F91-E147-AC74-C27939DB6EA8}" srcId="{B61396E4-C24E-2F46-9F8F-A1E05DB6937D}" destId="{EDA38BD1-1060-C64E-95A1-CE5DB5437797}" srcOrd="0" destOrd="0" parTransId="{83F48E65-EAE6-DE44-8B0C-D9F330B62E96}" sibTransId="{F2A3EEFB-1117-6D4D-B592-222877FE1B7B}"/>
    <dgm:cxn modelId="{DC116A31-0FBF-1C43-9A19-268C7B914D75}" type="presOf" srcId="{848147FB-612C-2E40-8F7E-7A30E6923162}" destId="{F930DBC3-391C-3147-8C73-D894AEB73447}" srcOrd="0" destOrd="0" presId="urn:microsoft.com/office/officeart/2005/8/layout/orgChart1"/>
    <dgm:cxn modelId="{AC7DC5A4-218A-FA44-9934-05E409A9FE3D}" type="presOf" srcId="{50970C8C-F75B-C14A-AA54-3CDEFF37A792}" destId="{71DEF87C-630E-8147-947C-59AC5A8D8F90}" srcOrd="0" destOrd="0" presId="urn:microsoft.com/office/officeart/2005/8/layout/orgChart1"/>
    <dgm:cxn modelId="{28CFCA3D-9F3A-6A4B-B445-217AD6F5F860}" type="presOf" srcId="{74BAD601-E025-B641-8B3B-A020A0E62BED}" destId="{D6FFC41A-6E21-AC47-A6CC-982E8C16A75A}" srcOrd="0" destOrd="0" presId="urn:microsoft.com/office/officeart/2005/8/layout/orgChart1"/>
    <dgm:cxn modelId="{DB51ED8A-E6E6-764B-80FE-3511C2C4907E}" type="presOf" srcId="{5EBCF060-F739-C94B-941C-92B7D33FA7AF}" destId="{5D675E61-3430-D741-91C7-D175983CEE6F}" srcOrd="1" destOrd="0" presId="urn:microsoft.com/office/officeart/2005/8/layout/orgChart1"/>
    <dgm:cxn modelId="{FBB8DAD9-1E09-E44E-AC85-C95933D69DE4}" type="presOf" srcId="{EDA38BD1-1060-C64E-95A1-CE5DB5437797}" destId="{93B96061-D4E0-954C-853B-3529D1D02711}" srcOrd="1" destOrd="0" presId="urn:microsoft.com/office/officeart/2005/8/layout/orgChart1"/>
    <dgm:cxn modelId="{AFE341D4-21C5-F44B-9B00-96C5CD371E9D}" srcId="{EDA38BD1-1060-C64E-95A1-CE5DB5437797}" destId="{5EBCF060-F739-C94B-941C-92B7D33FA7AF}" srcOrd="0" destOrd="0" parTransId="{848147FB-612C-2E40-8F7E-7A30E6923162}" sibTransId="{E1AFB9EC-E08C-0048-A92B-48990100A7F5}"/>
    <dgm:cxn modelId="{06DCA3D6-AB72-8D49-8C18-D2EF458A9914}" type="presOf" srcId="{74BAD601-E025-B641-8B3B-A020A0E62BED}" destId="{C370141A-9F54-C547-AD9A-1CBD4D72C379}" srcOrd="1" destOrd="0" presId="urn:microsoft.com/office/officeart/2005/8/layout/orgChart1"/>
    <dgm:cxn modelId="{C2676CBF-9841-4F42-BB89-219E0E9658B3}" type="presOf" srcId="{26B2B6EE-5368-7D4D-84FC-2247D0D8661C}" destId="{A4317674-8873-7140-8B35-7BB07BB08F9E}" srcOrd="0" destOrd="0" presId="urn:microsoft.com/office/officeart/2005/8/layout/orgChart1"/>
    <dgm:cxn modelId="{69E719A1-F177-E741-840C-E0EF043FED37}" type="presOf" srcId="{5EBCF060-F739-C94B-941C-92B7D33FA7AF}" destId="{E9459D17-4CFB-544D-93D7-EEAB0A35ED20}" srcOrd="0" destOrd="0" presId="urn:microsoft.com/office/officeart/2005/8/layout/orgChart1"/>
    <dgm:cxn modelId="{E52B9091-B379-4F44-AA7D-1401FF415C81}" type="presParOf" srcId="{03240992-D16B-094F-83C6-FDCDADE6D23D}" destId="{E9AFE33D-FDF2-424B-9F6F-5A8F4694BB7B}" srcOrd="0" destOrd="0" presId="urn:microsoft.com/office/officeart/2005/8/layout/orgChart1"/>
    <dgm:cxn modelId="{CB374600-CBAC-1446-9508-3DB722D0F97A}" type="presParOf" srcId="{E9AFE33D-FDF2-424B-9F6F-5A8F4694BB7B}" destId="{4CF8E52B-9240-184C-9C01-DC48DDAF9E2E}" srcOrd="0" destOrd="0" presId="urn:microsoft.com/office/officeart/2005/8/layout/orgChart1"/>
    <dgm:cxn modelId="{5079B8AD-449D-1047-99C1-84AF07E14F0E}" type="presParOf" srcId="{4CF8E52B-9240-184C-9C01-DC48DDAF9E2E}" destId="{61C99D58-D3A5-4343-BEDA-C78F9B3B54AE}" srcOrd="0" destOrd="0" presId="urn:microsoft.com/office/officeart/2005/8/layout/orgChart1"/>
    <dgm:cxn modelId="{F97A72A0-7B6D-C143-BAAD-DA7B8A60BD02}" type="presParOf" srcId="{4CF8E52B-9240-184C-9C01-DC48DDAF9E2E}" destId="{93B96061-D4E0-954C-853B-3529D1D02711}" srcOrd="1" destOrd="0" presId="urn:microsoft.com/office/officeart/2005/8/layout/orgChart1"/>
    <dgm:cxn modelId="{F8DEB8F9-59F1-924B-A263-32FC376DE9EE}" type="presParOf" srcId="{E9AFE33D-FDF2-424B-9F6F-5A8F4694BB7B}" destId="{6C005AB1-D23D-AB41-8C25-6120C77B9B2A}" srcOrd="1" destOrd="0" presId="urn:microsoft.com/office/officeart/2005/8/layout/orgChart1"/>
    <dgm:cxn modelId="{4B00974A-5207-304B-BA81-FACA15D19776}" type="presParOf" srcId="{6C005AB1-D23D-AB41-8C25-6120C77B9B2A}" destId="{F930DBC3-391C-3147-8C73-D894AEB73447}" srcOrd="0" destOrd="0" presId="urn:microsoft.com/office/officeart/2005/8/layout/orgChart1"/>
    <dgm:cxn modelId="{4B8C6D38-65DA-4C4B-AE06-91BC12B33DC1}" type="presParOf" srcId="{6C005AB1-D23D-AB41-8C25-6120C77B9B2A}" destId="{D05F7D2D-A2BD-6045-9AAF-C62C3F010487}" srcOrd="1" destOrd="0" presId="urn:microsoft.com/office/officeart/2005/8/layout/orgChart1"/>
    <dgm:cxn modelId="{FA360467-2138-464A-A7F1-AE5A9409988C}" type="presParOf" srcId="{D05F7D2D-A2BD-6045-9AAF-C62C3F010487}" destId="{794B65A2-233D-9B44-B406-E9E2118A39CC}" srcOrd="0" destOrd="0" presId="urn:microsoft.com/office/officeart/2005/8/layout/orgChart1"/>
    <dgm:cxn modelId="{89D26A2E-C726-CA45-885F-AEBC7037A511}" type="presParOf" srcId="{794B65A2-233D-9B44-B406-E9E2118A39CC}" destId="{E9459D17-4CFB-544D-93D7-EEAB0A35ED20}" srcOrd="0" destOrd="0" presId="urn:microsoft.com/office/officeart/2005/8/layout/orgChart1"/>
    <dgm:cxn modelId="{AB2DB019-1C1E-AA4D-A426-3E24626CAB24}" type="presParOf" srcId="{794B65A2-233D-9B44-B406-E9E2118A39CC}" destId="{5D675E61-3430-D741-91C7-D175983CEE6F}" srcOrd="1" destOrd="0" presId="urn:microsoft.com/office/officeart/2005/8/layout/orgChart1"/>
    <dgm:cxn modelId="{FC35B14F-BDAC-5A41-A152-6A6DAEDFF907}" type="presParOf" srcId="{D05F7D2D-A2BD-6045-9AAF-C62C3F010487}" destId="{9583D1C2-F94B-414D-BCA4-9A82ECF628DA}" srcOrd="1" destOrd="0" presId="urn:microsoft.com/office/officeart/2005/8/layout/orgChart1"/>
    <dgm:cxn modelId="{9F69BCF3-A768-3944-AB1C-17FFE0A38FAD}" type="presParOf" srcId="{D05F7D2D-A2BD-6045-9AAF-C62C3F010487}" destId="{0400EA12-12BA-F543-ABB9-74FC74DF1E0D}" srcOrd="2" destOrd="0" presId="urn:microsoft.com/office/officeart/2005/8/layout/orgChart1"/>
    <dgm:cxn modelId="{78AD4D4A-A1B2-9A40-A113-1D64EA22EAEA}" type="presParOf" srcId="{6C005AB1-D23D-AB41-8C25-6120C77B9B2A}" destId="{65E3F360-0586-664F-B68C-B04B5218FEDC}" srcOrd="2" destOrd="0" presId="urn:microsoft.com/office/officeart/2005/8/layout/orgChart1"/>
    <dgm:cxn modelId="{2B3A68E6-F1C5-2449-B28D-023352166248}" type="presParOf" srcId="{6C005AB1-D23D-AB41-8C25-6120C77B9B2A}" destId="{BD76BD3B-C4ED-524A-9E3A-218B878B6EE4}" srcOrd="3" destOrd="0" presId="urn:microsoft.com/office/officeart/2005/8/layout/orgChart1"/>
    <dgm:cxn modelId="{C21DC5A1-D66E-0A45-9C67-F51533B0CD22}" type="presParOf" srcId="{BD76BD3B-C4ED-524A-9E3A-218B878B6EE4}" destId="{ED1A2B30-FB30-554F-AB3A-70DF97EA48A8}" srcOrd="0" destOrd="0" presId="urn:microsoft.com/office/officeart/2005/8/layout/orgChart1"/>
    <dgm:cxn modelId="{606E5C77-BCDD-AD49-831E-23D42F41BC49}" type="presParOf" srcId="{ED1A2B30-FB30-554F-AB3A-70DF97EA48A8}" destId="{A4317674-8873-7140-8B35-7BB07BB08F9E}" srcOrd="0" destOrd="0" presId="urn:microsoft.com/office/officeart/2005/8/layout/orgChart1"/>
    <dgm:cxn modelId="{A0A402B5-193B-604D-9C1F-9156D255BADD}" type="presParOf" srcId="{ED1A2B30-FB30-554F-AB3A-70DF97EA48A8}" destId="{69B7DF66-FE5F-E14C-AECC-C566578A5186}" srcOrd="1" destOrd="0" presId="urn:microsoft.com/office/officeart/2005/8/layout/orgChart1"/>
    <dgm:cxn modelId="{B618744B-74C9-8C4E-A4F8-38E47051EF0A}" type="presParOf" srcId="{BD76BD3B-C4ED-524A-9E3A-218B878B6EE4}" destId="{4A328D46-7B13-AE4A-A898-7196E6D69DD3}" srcOrd="1" destOrd="0" presId="urn:microsoft.com/office/officeart/2005/8/layout/orgChart1"/>
    <dgm:cxn modelId="{769560A7-F15E-2240-97E6-676774FA98DF}" type="presParOf" srcId="{BD76BD3B-C4ED-524A-9E3A-218B878B6EE4}" destId="{69AA5729-B4C5-0544-8765-6D391689D7E5}" srcOrd="2" destOrd="0" presId="urn:microsoft.com/office/officeart/2005/8/layout/orgChart1"/>
    <dgm:cxn modelId="{B1C30586-88F4-3443-BCBE-8C7EFCA93BA8}" type="presParOf" srcId="{6C005AB1-D23D-AB41-8C25-6120C77B9B2A}" destId="{71DEF87C-630E-8147-947C-59AC5A8D8F90}" srcOrd="4" destOrd="0" presId="urn:microsoft.com/office/officeart/2005/8/layout/orgChart1"/>
    <dgm:cxn modelId="{22E3395B-77C7-2342-A0B3-8F6C15193CDA}" type="presParOf" srcId="{6C005AB1-D23D-AB41-8C25-6120C77B9B2A}" destId="{DE37A00E-04C6-2447-BB3F-7194C701ED7A}" srcOrd="5" destOrd="0" presId="urn:microsoft.com/office/officeart/2005/8/layout/orgChart1"/>
    <dgm:cxn modelId="{DA543FAB-5682-D640-A306-2008E96F72AC}" type="presParOf" srcId="{DE37A00E-04C6-2447-BB3F-7194C701ED7A}" destId="{1C27C730-225E-0F4E-B34B-46822E0B7F5C}" srcOrd="0" destOrd="0" presId="urn:microsoft.com/office/officeart/2005/8/layout/orgChart1"/>
    <dgm:cxn modelId="{B362C8F9-0F06-AA4E-9E06-65A4AF97BC4C}" type="presParOf" srcId="{1C27C730-225E-0F4E-B34B-46822E0B7F5C}" destId="{D6FFC41A-6E21-AC47-A6CC-982E8C16A75A}" srcOrd="0" destOrd="0" presId="urn:microsoft.com/office/officeart/2005/8/layout/orgChart1"/>
    <dgm:cxn modelId="{7836AAA2-2D1D-BD40-AE5A-266C8F3E466A}" type="presParOf" srcId="{1C27C730-225E-0F4E-B34B-46822E0B7F5C}" destId="{C370141A-9F54-C547-AD9A-1CBD4D72C379}" srcOrd="1" destOrd="0" presId="urn:microsoft.com/office/officeart/2005/8/layout/orgChart1"/>
    <dgm:cxn modelId="{F8BAF6B3-A64F-654C-B106-7E97A582D295}" type="presParOf" srcId="{DE37A00E-04C6-2447-BB3F-7194C701ED7A}" destId="{35E570BF-327A-DF46-AF44-C542C333A402}" srcOrd="1" destOrd="0" presId="urn:microsoft.com/office/officeart/2005/8/layout/orgChart1"/>
    <dgm:cxn modelId="{83C510FF-695F-094E-926C-7B218AC32983}" type="presParOf" srcId="{DE37A00E-04C6-2447-BB3F-7194C701ED7A}" destId="{E2853D7B-57B9-ED48-97B0-CA15F264B024}" srcOrd="2" destOrd="0" presId="urn:microsoft.com/office/officeart/2005/8/layout/orgChart1"/>
    <dgm:cxn modelId="{FA747F78-7FA4-E54B-BE31-12111F285E52}" type="presParOf" srcId="{E9AFE33D-FDF2-424B-9F6F-5A8F4694BB7B}" destId="{5B9C0833-0675-0946-9E00-58173066977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9DD87-1C10-274C-B06C-C31250FA4FB8}">
      <dsp:nvSpPr>
        <dsp:cNvPr id="0" name=""/>
        <dsp:cNvSpPr/>
      </dsp:nvSpPr>
      <dsp:spPr>
        <a:xfrm>
          <a:off x="0" y="339358"/>
          <a:ext cx="9426454" cy="403200"/>
        </a:xfrm>
        <a:prstGeom prst="rect">
          <a:avLst/>
        </a:prstGeom>
        <a:solidFill>
          <a:srgbClr val="1F1A34">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139CA3-C332-5D45-AC4E-9CE21F11F2EC}">
      <dsp:nvSpPr>
        <dsp:cNvPr id="0" name=""/>
        <dsp:cNvSpPr/>
      </dsp:nvSpPr>
      <dsp:spPr>
        <a:xfrm>
          <a:off x="845397" y="142315"/>
          <a:ext cx="7820431" cy="47232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8" tIns="0" rIns="249408" bIns="0" numCol="1" spcCol="1270" anchor="ctr" anchorCtr="0">
          <a:noAutofit/>
        </a:bodyPr>
        <a:lstStyle/>
        <a:p>
          <a:pPr lvl="0" algn="l" defTabSz="977900">
            <a:lnSpc>
              <a:spcPct val="90000"/>
            </a:lnSpc>
            <a:spcBef>
              <a:spcPct val="0"/>
            </a:spcBef>
            <a:spcAft>
              <a:spcPct val="35000"/>
            </a:spcAft>
          </a:pPr>
          <a:r>
            <a:rPr lang="es-ES" sz="2200" kern="1200" dirty="0" smtClean="0">
              <a:solidFill>
                <a:srgbClr val="1A1530"/>
              </a:solidFill>
            </a:rPr>
            <a:t>Retardo en la cicatrización de heridas</a:t>
          </a:r>
          <a:endParaRPr lang="es-ES" sz="2200" kern="1200" dirty="0">
            <a:solidFill>
              <a:srgbClr val="1A1530"/>
            </a:solidFill>
          </a:endParaRPr>
        </a:p>
      </dsp:txBody>
      <dsp:txXfrm>
        <a:off x="868454" y="165372"/>
        <a:ext cx="7774317" cy="426206"/>
      </dsp:txXfrm>
    </dsp:sp>
    <dsp:sp modelId="{DD34312E-4FC5-FF4D-A247-5983DA277C82}">
      <dsp:nvSpPr>
        <dsp:cNvPr id="0" name=""/>
        <dsp:cNvSpPr/>
      </dsp:nvSpPr>
      <dsp:spPr>
        <a:xfrm>
          <a:off x="0" y="1065118"/>
          <a:ext cx="9426454" cy="403200"/>
        </a:xfrm>
        <a:prstGeom prst="rect">
          <a:avLst/>
        </a:prstGeom>
        <a:solidFill>
          <a:srgbClr val="1F1A34">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27C8F0-F61D-EF46-8745-6D1B88B3599A}">
      <dsp:nvSpPr>
        <dsp:cNvPr id="0" name=""/>
        <dsp:cNvSpPr/>
      </dsp:nvSpPr>
      <dsp:spPr>
        <a:xfrm>
          <a:off x="845397" y="868075"/>
          <a:ext cx="7903506" cy="47232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8" tIns="0" rIns="249408" bIns="0" numCol="1" spcCol="1270" anchor="ctr" anchorCtr="0">
          <a:noAutofit/>
        </a:bodyPr>
        <a:lstStyle/>
        <a:p>
          <a:pPr lvl="0" algn="l" defTabSz="977900">
            <a:lnSpc>
              <a:spcPct val="90000"/>
            </a:lnSpc>
            <a:spcBef>
              <a:spcPct val="0"/>
            </a:spcBef>
            <a:spcAft>
              <a:spcPct val="35000"/>
            </a:spcAft>
          </a:pPr>
          <a:r>
            <a:rPr lang="es-ES" sz="2200" kern="1200" dirty="0" smtClean="0">
              <a:solidFill>
                <a:srgbClr val="1A1530"/>
              </a:solidFill>
            </a:rPr>
            <a:t>Aparición de úlceras de decúbito</a:t>
          </a:r>
          <a:endParaRPr lang="es-ES" sz="2200" kern="1200" dirty="0">
            <a:solidFill>
              <a:srgbClr val="1A1530"/>
            </a:solidFill>
          </a:endParaRPr>
        </a:p>
      </dsp:txBody>
      <dsp:txXfrm>
        <a:off x="868454" y="891132"/>
        <a:ext cx="7857392" cy="426206"/>
      </dsp:txXfrm>
    </dsp:sp>
    <dsp:sp modelId="{980F3277-7107-5342-911A-F15DCC1B3BA7}">
      <dsp:nvSpPr>
        <dsp:cNvPr id="0" name=""/>
        <dsp:cNvSpPr/>
      </dsp:nvSpPr>
      <dsp:spPr>
        <a:xfrm>
          <a:off x="0" y="1937580"/>
          <a:ext cx="9426454" cy="403200"/>
        </a:xfrm>
        <a:prstGeom prst="rect">
          <a:avLst/>
        </a:prstGeom>
        <a:solidFill>
          <a:srgbClr val="1F1A34">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A6075C-C466-9343-8324-84FBC1CD38E2}">
      <dsp:nvSpPr>
        <dsp:cNvPr id="0" name=""/>
        <dsp:cNvSpPr/>
      </dsp:nvSpPr>
      <dsp:spPr>
        <a:xfrm>
          <a:off x="860606" y="1609748"/>
          <a:ext cx="7881731" cy="6190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8" tIns="0" rIns="249408" bIns="0" numCol="1" spcCol="1270" anchor="ctr" anchorCtr="0">
          <a:noAutofit/>
        </a:bodyPr>
        <a:lstStyle/>
        <a:p>
          <a:pPr lvl="0" algn="l" defTabSz="977900">
            <a:lnSpc>
              <a:spcPct val="90000"/>
            </a:lnSpc>
            <a:spcBef>
              <a:spcPct val="0"/>
            </a:spcBef>
            <a:spcAft>
              <a:spcPct val="35000"/>
            </a:spcAft>
          </a:pPr>
          <a:r>
            <a:rPr lang="es-ES" sz="2200" kern="1200" dirty="0" smtClean="0">
              <a:solidFill>
                <a:srgbClr val="1A1530"/>
              </a:solidFill>
            </a:rPr>
            <a:t>Aumento de la incidencia de infecciones respiratorias y de herida quirúrgica</a:t>
          </a:r>
          <a:endParaRPr lang="es-ES" sz="2200" kern="1200" dirty="0">
            <a:solidFill>
              <a:srgbClr val="1A1530"/>
            </a:solidFill>
          </a:endParaRPr>
        </a:p>
      </dsp:txBody>
      <dsp:txXfrm>
        <a:off x="890824" y="1639966"/>
        <a:ext cx="7821295" cy="558586"/>
      </dsp:txXfrm>
    </dsp:sp>
    <dsp:sp modelId="{A5B026D1-35B7-2447-B656-FE648273C4EE}">
      <dsp:nvSpPr>
        <dsp:cNvPr id="0" name=""/>
        <dsp:cNvSpPr/>
      </dsp:nvSpPr>
      <dsp:spPr>
        <a:xfrm>
          <a:off x="0" y="2663340"/>
          <a:ext cx="9426454" cy="403200"/>
        </a:xfrm>
        <a:prstGeom prst="rect">
          <a:avLst/>
        </a:prstGeom>
        <a:solidFill>
          <a:srgbClr val="1F1A34">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E44C97-408F-F244-B5D4-CB0C08837D88}">
      <dsp:nvSpPr>
        <dsp:cNvPr id="0" name=""/>
        <dsp:cNvSpPr/>
      </dsp:nvSpPr>
      <dsp:spPr>
        <a:xfrm>
          <a:off x="860606" y="2446739"/>
          <a:ext cx="7845373" cy="47232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8" tIns="0" rIns="249408" bIns="0" numCol="1" spcCol="1270" anchor="ctr" anchorCtr="0">
          <a:noAutofit/>
        </a:bodyPr>
        <a:lstStyle/>
        <a:p>
          <a:pPr lvl="0" algn="l" defTabSz="977900">
            <a:lnSpc>
              <a:spcPct val="90000"/>
            </a:lnSpc>
            <a:spcBef>
              <a:spcPct val="0"/>
            </a:spcBef>
            <a:spcAft>
              <a:spcPct val="35000"/>
            </a:spcAft>
          </a:pPr>
          <a:r>
            <a:rPr lang="es-ES" sz="2200" kern="1200" dirty="0" smtClean="0">
              <a:solidFill>
                <a:srgbClr val="1A1530"/>
              </a:solidFill>
            </a:rPr>
            <a:t>Disminución de la masa y fuerza muscular</a:t>
          </a:r>
          <a:endParaRPr lang="es-ES" sz="2200" kern="1200" dirty="0">
            <a:solidFill>
              <a:srgbClr val="1A1530"/>
            </a:solidFill>
          </a:endParaRPr>
        </a:p>
      </dsp:txBody>
      <dsp:txXfrm>
        <a:off x="883663" y="2469796"/>
        <a:ext cx="7799259" cy="426206"/>
      </dsp:txXfrm>
    </dsp:sp>
    <dsp:sp modelId="{36CA787D-CCED-134F-9DD6-0D684B3E2522}">
      <dsp:nvSpPr>
        <dsp:cNvPr id="0" name=""/>
        <dsp:cNvSpPr/>
      </dsp:nvSpPr>
      <dsp:spPr>
        <a:xfrm>
          <a:off x="0" y="3389100"/>
          <a:ext cx="9426454" cy="403200"/>
        </a:xfrm>
        <a:prstGeom prst="rect">
          <a:avLst/>
        </a:prstGeom>
        <a:solidFill>
          <a:srgbClr val="1F1A34">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F03848-191C-3C46-8896-999DA370B83A}">
      <dsp:nvSpPr>
        <dsp:cNvPr id="0" name=""/>
        <dsp:cNvSpPr/>
      </dsp:nvSpPr>
      <dsp:spPr>
        <a:xfrm>
          <a:off x="851185" y="3152940"/>
          <a:ext cx="7903506" cy="47232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8" tIns="0" rIns="249408" bIns="0" numCol="1" spcCol="1270" anchor="ctr" anchorCtr="0">
          <a:noAutofit/>
        </a:bodyPr>
        <a:lstStyle/>
        <a:p>
          <a:pPr lvl="0" algn="l" defTabSz="977900">
            <a:lnSpc>
              <a:spcPct val="90000"/>
            </a:lnSpc>
            <a:spcBef>
              <a:spcPct val="0"/>
            </a:spcBef>
            <a:spcAft>
              <a:spcPct val="35000"/>
            </a:spcAft>
          </a:pPr>
          <a:r>
            <a:rPr lang="es-ES" sz="2200" kern="1200" dirty="0" smtClean="0">
              <a:solidFill>
                <a:srgbClr val="1A1530"/>
              </a:solidFill>
            </a:rPr>
            <a:t>Aumento en la estancia hospitalaria</a:t>
          </a:r>
          <a:endParaRPr lang="es-ES" sz="2200" kern="1200" dirty="0">
            <a:solidFill>
              <a:srgbClr val="1A1530"/>
            </a:solidFill>
          </a:endParaRPr>
        </a:p>
      </dsp:txBody>
      <dsp:txXfrm>
        <a:off x="874242" y="3175997"/>
        <a:ext cx="7857392" cy="426206"/>
      </dsp:txXfrm>
    </dsp:sp>
    <dsp:sp modelId="{7115462A-7FE9-854A-AB0A-8DD522088F78}">
      <dsp:nvSpPr>
        <dsp:cNvPr id="0" name=""/>
        <dsp:cNvSpPr/>
      </dsp:nvSpPr>
      <dsp:spPr>
        <a:xfrm>
          <a:off x="0" y="4114860"/>
          <a:ext cx="9426454" cy="403200"/>
        </a:xfrm>
        <a:prstGeom prst="rect">
          <a:avLst/>
        </a:prstGeom>
        <a:solidFill>
          <a:srgbClr val="1F1A34">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2C322B-D8EF-6F49-98F1-7216B0959399}">
      <dsp:nvSpPr>
        <dsp:cNvPr id="0" name=""/>
        <dsp:cNvSpPr/>
      </dsp:nvSpPr>
      <dsp:spPr>
        <a:xfrm>
          <a:off x="856958" y="3878700"/>
          <a:ext cx="7911292" cy="47232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8" tIns="0" rIns="249408" bIns="0" numCol="1" spcCol="1270" anchor="ctr" anchorCtr="0">
          <a:noAutofit/>
        </a:bodyPr>
        <a:lstStyle/>
        <a:p>
          <a:pPr lvl="0" algn="l" defTabSz="977900">
            <a:lnSpc>
              <a:spcPct val="90000"/>
            </a:lnSpc>
            <a:spcBef>
              <a:spcPct val="0"/>
            </a:spcBef>
            <a:spcAft>
              <a:spcPct val="35000"/>
            </a:spcAft>
          </a:pPr>
          <a:r>
            <a:rPr lang="es-ES" sz="2200" kern="1200" dirty="0" smtClean="0">
              <a:solidFill>
                <a:srgbClr val="1A1530"/>
              </a:solidFill>
            </a:rPr>
            <a:t>Aumento en los costos del tratamiento</a:t>
          </a:r>
          <a:endParaRPr lang="es-ES" sz="2200" kern="1200" dirty="0">
            <a:solidFill>
              <a:srgbClr val="1A1530"/>
            </a:solidFill>
          </a:endParaRPr>
        </a:p>
      </dsp:txBody>
      <dsp:txXfrm>
        <a:off x="880015" y="3901757"/>
        <a:ext cx="7865178"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9B686-9DB5-D94A-8B4B-5A95507AC01B}">
      <dsp:nvSpPr>
        <dsp:cNvPr id="0" name=""/>
        <dsp:cNvSpPr/>
      </dsp:nvSpPr>
      <dsp:spPr>
        <a:xfrm>
          <a:off x="0" y="1546343"/>
          <a:ext cx="9284038" cy="2815793"/>
        </a:xfrm>
        <a:prstGeom prst="flowChartAlternateProcess">
          <a:avLst/>
        </a:prstGeom>
        <a:solidFill>
          <a:srgbClr val="1F1A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CO" sz="2000" b="1" kern="1200" dirty="0" smtClean="0"/>
            <a:t>Desarrollar y fortalecer las políticas Institucionales desplegando destrezas y competencias para prevenir eventos como la </a:t>
          </a:r>
          <a:r>
            <a:rPr lang="es-CO" sz="2000" b="1" i="1" u="sng" kern="1200" dirty="0" smtClean="0"/>
            <a:t>desnutrición</a:t>
          </a:r>
          <a:r>
            <a:rPr lang="es-CO" sz="2000" b="1" kern="1200" dirty="0" smtClean="0"/>
            <a:t> y la </a:t>
          </a:r>
          <a:r>
            <a:rPr lang="es-CO" sz="2000" b="1" i="1" u="sng" kern="1200" dirty="0" smtClean="0"/>
            <a:t>malnutrición</a:t>
          </a:r>
          <a:r>
            <a:rPr lang="es-CO" sz="2000" b="1" kern="1200" dirty="0" smtClean="0"/>
            <a:t>, guiando a las instituciones a implementar prácticas seguras al interior y exterior</a:t>
          </a:r>
          <a:endParaRPr lang="es-CO" sz="2000" b="1" kern="1200" dirty="0"/>
        </a:p>
      </dsp:txBody>
      <dsp:txXfrm>
        <a:off x="137453" y="1683796"/>
        <a:ext cx="9009132" cy="2540887"/>
      </dsp:txXfrm>
    </dsp:sp>
    <dsp:sp modelId="{4346C068-8A01-5245-B07C-51573D5D215F}">
      <dsp:nvSpPr>
        <dsp:cNvPr id="0" name=""/>
        <dsp:cNvSpPr/>
      </dsp:nvSpPr>
      <dsp:spPr>
        <a:xfrm rot="10800000">
          <a:off x="1645549" y="71627"/>
          <a:ext cx="5992939" cy="1585985"/>
        </a:xfrm>
        <a:prstGeom prst="upArrowCallout">
          <a:avLst/>
        </a:prstGeom>
        <a:solidFill>
          <a:schemeClr val="accent1">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2400" tIns="213360" rIns="213360" bIns="213360" numCol="1" spcCol="1270" anchor="ctr" anchorCtr="0">
          <a:noAutofit/>
        </a:bodyPr>
        <a:lstStyle/>
        <a:p>
          <a:pPr lvl="0" algn="ctr" defTabSz="1333500">
            <a:lnSpc>
              <a:spcPct val="90000"/>
            </a:lnSpc>
            <a:spcBef>
              <a:spcPct val="0"/>
            </a:spcBef>
            <a:spcAft>
              <a:spcPct val="35000"/>
            </a:spcAft>
          </a:pPr>
          <a:r>
            <a:rPr lang="es-ES" sz="3000" b="1" kern="1200" dirty="0" smtClean="0">
              <a:solidFill>
                <a:schemeClr val="bg1"/>
              </a:solidFill>
            </a:rPr>
            <a:t>Objetivo general</a:t>
          </a:r>
          <a:endParaRPr lang="es-ES" sz="3000" b="1" kern="1200" dirty="0">
            <a:solidFill>
              <a:schemeClr val="bg1"/>
            </a:solidFill>
          </a:endParaRPr>
        </a:p>
      </dsp:txBody>
      <dsp:txXfrm rot="10800000">
        <a:off x="1645549" y="71627"/>
        <a:ext cx="5992939" cy="1030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DCDC-B16C-F94C-B22F-3BD481E7E944}">
      <dsp:nvSpPr>
        <dsp:cNvPr id="0" name=""/>
        <dsp:cNvSpPr/>
      </dsp:nvSpPr>
      <dsp:spPr>
        <a:xfrm>
          <a:off x="2016947" y="2113870"/>
          <a:ext cx="652269" cy="1579901"/>
        </a:xfrm>
        <a:custGeom>
          <a:avLst/>
          <a:gdLst/>
          <a:ahLst/>
          <a:cxnLst/>
          <a:rect l="0" t="0" r="0" b="0"/>
          <a:pathLst>
            <a:path>
              <a:moveTo>
                <a:pt x="0" y="0"/>
              </a:moveTo>
              <a:lnTo>
                <a:pt x="326134" y="0"/>
              </a:lnTo>
              <a:lnTo>
                <a:pt x="326134" y="1579901"/>
              </a:lnTo>
              <a:lnTo>
                <a:pt x="652269" y="1579901"/>
              </a:lnTo>
            </a:path>
          </a:pathLst>
        </a:custGeom>
        <a:noFill/>
        <a:ln w="254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s-ES" sz="2000" kern="1200">
            <a:solidFill>
              <a:schemeClr val="tx1"/>
            </a:solidFill>
          </a:endParaRPr>
        </a:p>
      </dsp:txBody>
      <dsp:txXfrm>
        <a:off x="2300351" y="2861090"/>
        <a:ext cx="85462" cy="85462"/>
      </dsp:txXfrm>
    </dsp:sp>
    <dsp:sp modelId="{5D0F7D9C-E2B0-304D-B069-ECE7A09EC361}">
      <dsp:nvSpPr>
        <dsp:cNvPr id="0" name=""/>
        <dsp:cNvSpPr/>
      </dsp:nvSpPr>
      <dsp:spPr>
        <a:xfrm>
          <a:off x="2016947" y="2068150"/>
          <a:ext cx="652269" cy="91440"/>
        </a:xfrm>
        <a:custGeom>
          <a:avLst/>
          <a:gdLst/>
          <a:ahLst/>
          <a:cxnLst/>
          <a:rect l="0" t="0" r="0" b="0"/>
          <a:pathLst>
            <a:path>
              <a:moveTo>
                <a:pt x="0" y="45720"/>
              </a:moveTo>
              <a:lnTo>
                <a:pt x="326134" y="45720"/>
              </a:lnTo>
              <a:lnTo>
                <a:pt x="326134" y="91923"/>
              </a:lnTo>
              <a:lnTo>
                <a:pt x="652269" y="91923"/>
              </a:lnTo>
            </a:path>
          </a:pathLst>
        </a:custGeom>
        <a:noFill/>
        <a:ln w="254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s-ES" sz="2000" kern="1200">
            <a:solidFill>
              <a:schemeClr val="tx1"/>
            </a:solidFill>
          </a:endParaRPr>
        </a:p>
      </dsp:txBody>
      <dsp:txXfrm>
        <a:off x="2326734" y="2097523"/>
        <a:ext cx="32695" cy="32695"/>
      </dsp:txXfrm>
    </dsp:sp>
    <dsp:sp modelId="{C2B71682-7A1F-3B46-A45F-E8DF1AE3D5F6}">
      <dsp:nvSpPr>
        <dsp:cNvPr id="0" name=""/>
        <dsp:cNvSpPr/>
      </dsp:nvSpPr>
      <dsp:spPr>
        <a:xfrm>
          <a:off x="2016947" y="647370"/>
          <a:ext cx="652269" cy="1466500"/>
        </a:xfrm>
        <a:custGeom>
          <a:avLst/>
          <a:gdLst/>
          <a:ahLst/>
          <a:cxnLst/>
          <a:rect l="0" t="0" r="0" b="0"/>
          <a:pathLst>
            <a:path>
              <a:moveTo>
                <a:pt x="0" y="1466500"/>
              </a:moveTo>
              <a:lnTo>
                <a:pt x="326134" y="1466500"/>
              </a:lnTo>
              <a:lnTo>
                <a:pt x="326134" y="0"/>
              </a:lnTo>
              <a:lnTo>
                <a:pt x="652269" y="0"/>
              </a:lnTo>
            </a:path>
          </a:pathLst>
        </a:custGeom>
        <a:noFill/>
        <a:ln w="254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s-ES" sz="2000" kern="1200">
            <a:solidFill>
              <a:schemeClr val="tx1"/>
            </a:solidFill>
          </a:endParaRPr>
        </a:p>
      </dsp:txBody>
      <dsp:txXfrm>
        <a:off x="2302956" y="1340495"/>
        <a:ext cx="80250" cy="80250"/>
      </dsp:txXfrm>
    </dsp:sp>
    <dsp:sp modelId="{4846E001-74B0-3E4D-9B32-81E6C62F3AFB}">
      <dsp:nvSpPr>
        <dsp:cNvPr id="0" name=""/>
        <dsp:cNvSpPr/>
      </dsp:nvSpPr>
      <dsp:spPr>
        <a:xfrm>
          <a:off x="77106" y="1162922"/>
          <a:ext cx="1977787" cy="1901895"/>
        </a:xfrm>
        <a:prstGeom prst="rect">
          <a:avLst/>
        </a:prstGeom>
        <a:solidFill>
          <a:srgbClr val="1F1A3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ES" sz="2000" b="1" kern="1200" dirty="0" smtClean="0">
              <a:solidFill>
                <a:schemeClr val="bg1"/>
              </a:solidFill>
            </a:rPr>
            <a:t>Objetivos específicos</a:t>
          </a:r>
          <a:endParaRPr lang="es-ES" sz="2000" b="1" kern="1200" dirty="0">
            <a:solidFill>
              <a:schemeClr val="bg1"/>
            </a:solidFill>
          </a:endParaRPr>
        </a:p>
      </dsp:txBody>
      <dsp:txXfrm>
        <a:off x="77106" y="1162922"/>
        <a:ext cx="1977787" cy="1901895"/>
      </dsp:txXfrm>
    </dsp:sp>
    <dsp:sp modelId="{6B7D5964-58A9-BB42-9148-CED7B4D437DE}">
      <dsp:nvSpPr>
        <dsp:cNvPr id="0" name=""/>
        <dsp:cNvSpPr/>
      </dsp:nvSpPr>
      <dsp:spPr>
        <a:xfrm>
          <a:off x="2669217" y="3951"/>
          <a:ext cx="7093415" cy="1286838"/>
        </a:xfrm>
        <a:prstGeom prst="rect">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buNone/>
          </a:pPr>
          <a:r>
            <a:rPr lang="es-CO" sz="1800" kern="1200" dirty="0" smtClean="0">
              <a:solidFill>
                <a:schemeClr val="bg1"/>
              </a:solidFill>
            </a:rPr>
            <a:t>Implementar políticas administrativas y asistenciales que favorezcan una cultura institucional velando por la prevención de la malnutrición y la desnutrición de los pacientes</a:t>
          </a:r>
          <a:endParaRPr lang="es-ES" sz="1800" kern="1200" dirty="0">
            <a:solidFill>
              <a:schemeClr val="bg1"/>
            </a:solidFill>
          </a:endParaRPr>
        </a:p>
      </dsp:txBody>
      <dsp:txXfrm>
        <a:off x="2669217" y="3951"/>
        <a:ext cx="7093415" cy="1286838"/>
      </dsp:txXfrm>
    </dsp:sp>
    <dsp:sp modelId="{35B6D2DA-07FB-5642-ABD4-47D7479B2F3C}">
      <dsp:nvSpPr>
        <dsp:cNvPr id="0" name=""/>
        <dsp:cNvSpPr/>
      </dsp:nvSpPr>
      <dsp:spPr>
        <a:xfrm>
          <a:off x="2669217" y="1497384"/>
          <a:ext cx="7208938" cy="1325380"/>
        </a:xfrm>
        <a:prstGeom prst="rect">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buNone/>
          </a:pPr>
          <a:r>
            <a:rPr lang="es-CO" sz="1800" kern="1200" smtClean="0">
              <a:solidFill>
                <a:schemeClr val="bg1"/>
              </a:solidFill>
            </a:rPr>
            <a:t>Detectar posibles errores o fallas en la atención clínica o domiciliaria que contribuyen a la aparición de la desnutrición o malnutrición del paciente</a:t>
          </a:r>
          <a:endParaRPr lang="es-ES" sz="1800" kern="1200" dirty="0">
            <a:solidFill>
              <a:schemeClr val="bg1"/>
            </a:solidFill>
          </a:endParaRPr>
        </a:p>
      </dsp:txBody>
      <dsp:txXfrm>
        <a:off x="2669217" y="1497384"/>
        <a:ext cx="7208938" cy="1325380"/>
      </dsp:txXfrm>
    </dsp:sp>
    <dsp:sp modelId="{30DA5F1B-41CD-EB41-8D85-DC1072F50957}">
      <dsp:nvSpPr>
        <dsp:cNvPr id="0" name=""/>
        <dsp:cNvSpPr/>
      </dsp:nvSpPr>
      <dsp:spPr>
        <a:xfrm>
          <a:off x="2669217" y="3029359"/>
          <a:ext cx="7208938" cy="1328826"/>
        </a:xfrm>
        <a:prstGeom prst="rect">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O" sz="1800" kern="1200" smtClean="0">
              <a:solidFill>
                <a:schemeClr val="bg1"/>
              </a:solidFill>
            </a:rPr>
            <a:t>Identificar las barreras y defensas de seguridad para prevenir o mitigar las consecuencias de la aparición de la malnutrición o desnutrición del paciente</a:t>
          </a:r>
          <a:endParaRPr lang="es-ES" sz="1800" kern="1200" dirty="0">
            <a:solidFill>
              <a:schemeClr val="bg1"/>
            </a:solidFill>
          </a:endParaRPr>
        </a:p>
      </dsp:txBody>
      <dsp:txXfrm>
        <a:off x="2669217" y="3029359"/>
        <a:ext cx="7208938" cy="13288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EF87C-630E-8147-947C-59AC5A8D8F90}">
      <dsp:nvSpPr>
        <dsp:cNvPr id="0" name=""/>
        <dsp:cNvSpPr/>
      </dsp:nvSpPr>
      <dsp:spPr>
        <a:xfrm>
          <a:off x="5300862" y="1704913"/>
          <a:ext cx="3752395" cy="582390"/>
        </a:xfrm>
        <a:custGeom>
          <a:avLst/>
          <a:gdLst/>
          <a:ahLst/>
          <a:cxnLst/>
          <a:rect l="0" t="0" r="0" b="0"/>
          <a:pathLst>
            <a:path>
              <a:moveTo>
                <a:pt x="0" y="0"/>
              </a:moveTo>
              <a:lnTo>
                <a:pt x="0" y="291195"/>
              </a:lnTo>
              <a:lnTo>
                <a:pt x="3752395" y="291195"/>
              </a:lnTo>
              <a:lnTo>
                <a:pt x="3752395" y="582390"/>
              </a:lnTo>
            </a:path>
          </a:pathLst>
        </a:custGeom>
        <a:noFill/>
        <a:ln w="254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65E3F360-0586-664F-B68C-B04B5218FEDC}">
      <dsp:nvSpPr>
        <dsp:cNvPr id="0" name=""/>
        <dsp:cNvSpPr/>
      </dsp:nvSpPr>
      <dsp:spPr>
        <a:xfrm>
          <a:off x="5255142" y="1704913"/>
          <a:ext cx="91440" cy="582390"/>
        </a:xfrm>
        <a:custGeom>
          <a:avLst/>
          <a:gdLst/>
          <a:ahLst/>
          <a:cxnLst/>
          <a:rect l="0" t="0" r="0" b="0"/>
          <a:pathLst>
            <a:path>
              <a:moveTo>
                <a:pt x="45720" y="0"/>
              </a:moveTo>
              <a:lnTo>
                <a:pt x="45720" y="291195"/>
              </a:lnTo>
              <a:lnTo>
                <a:pt x="46510" y="291195"/>
              </a:lnTo>
              <a:lnTo>
                <a:pt x="46510" y="582390"/>
              </a:lnTo>
            </a:path>
          </a:pathLst>
        </a:custGeom>
        <a:noFill/>
        <a:ln w="254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F930DBC3-391C-3147-8C73-D894AEB73447}">
      <dsp:nvSpPr>
        <dsp:cNvPr id="0" name=""/>
        <dsp:cNvSpPr/>
      </dsp:nvSpPr>
      <dsp:spPr>
        <a:xfrm>
          <a:off x="1568948" y="1704913"/>
          <a:ext cx="3731914" cy="582390"/>
        </a:xfrm>
        <a:custGeom>
          <a:avLst/>
          <a:gdLst/>
          <a:ahLst/>
          <a:cxnLst/>
          <a:rect l="0" t="0" r="0" b="0"/>
          <a:pathLst>
            <a:path>
              <a:moveTo>
                <a:pt x="3731914" y="0"/>
              </a:moveTo>
              <a:lnTo>
                <a:pt x="3731914" y="291195"/>
              </a:lnTo>
              <a:lnTo>
                <a:pt x="0" y="291195"/>
              </a:lnTo>
              <a:lnTo>
                <a:pt x="0" y="582390"/>
              </a:lnTo>
            </a:path>
          </a:pathLst>
        </a:custGeom>
        <a:noFill/>
        <a:ln w="254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61C99D58-D3A5-4343-BEDA-C78F9B3B54AE}">
      <dsp:nvSpPr>
        <dsp:cNvPr id="0" name=""/>
        <dsp:cNvSpPr/>
      </dsp:nvSpPr>
      <dsp:spPr>
        <a:xfrm>
          <a:off x="3914219" y="318270"/>
          <a:ext cx="2773286" cy="1386643"/>
        </a:xfrm>
        <a:prstGeom prst="rect">
          <a:avLst/>
        </a:prstGeom>
        <a:solidFill>
          <a:srgbClr val="1F1A3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s-ES" sz="2400" b="1" kern="1200" dirty="0" smtClean="0">
              <a:solidFill>
                <a:schemeClr val="bg1"/>
              </a:solidFill>
            </a:rPr>
            <a:t>Metas de aprendizaje</a:t>
          </a:r>
          <a:endParaRPr lang="es-ES" sz="2400" b="1" kern="1200" dirty="0">
            <a:solidFill>
              <a:schemeClr val="bg1"/>
            </a:solidFill>
          </a:endParaRPr>
        </a:p>
      </dsp:txBody>
      <dsp:txXfrm>
        <a:off x="3914219" y="318270"/>
        <a:ext cx="2773286" cy="1386643"/>
      </dsp:txXfrm>
    </dsp:sp>
    <dsp:sp modelId="{E9459D17-4CFB-544D-93D7-EEAB0A35ED20}">
      <dsp:nvSpPr>
        <dsp:cNvPr id="0" name=""/>
        <dsp:cNvSpPr/>
      </dsp:nvSpPr>
      <dsp:spPr>
        <a:xfrm>
          <a:off x="30" y="2287304"/>
          <a:ext cx="3137834" cy="2241078"/>
        </a:xfrm>
        <a:prstGeom prst="rect">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buNone/>
          </a:pPr>
          <a:r>
            <a:rPr lang="es-CO" sz="1600" kern="1200" smtClean="0">
              <a:solidFill>
                <a:schemeClr val="bg1"/>
              </a:solidFill>
            </a:rPr>
            <a:t>Crear una cultura institucional en donde todas las partes interesadas </a:t>
          </a:r>
          <a:r>
            <a:rPr lang="es-CO" sz="1600" b="1" u="sng" kern="1200" smtClean="0">
              <a:solidFill>
                <a:schemeClr val="bg1"/>
              </a:solidFill>
            </a:rPr>
            <a:t>valoren la nutrición</a:t>
          </a:r>
          <a:endParaRPr lang="es-ES" sz="1600" b="1" u="sng" kern="1200" dirty="0">
            <a:solidFill>
              <a:schemeClr val="bg1"/>
            </a:solidFill>
          </a:endParaRPr>
        </a:p>
      </dsp:txBody>
      <dsp:txXfrm>
        <a:off x="30" y="2287304"/>
        <a:ext cx="3137834" cy="2241078"/>
      </dsp:txXfrm>
    </dsp:sp>
    <dsp:sp modelId="{A4317674-8873-7140-8B35-7BB07BB08F9E}">
      <dsp:nvSpPr>
        <dsp:cNvPr id="0" name=""/>
        <dsp:cNvSpPr/>
      </dsp:nvSpPr>
      <dsp:spPr>
        <a:xfrm>
          <a:off x="3720255" y="2287304"/>
          <a:ext cx="3162794" cy="2258689"/>
        </a:xfrm>
        <a:prstGeom prst="rect">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CO" sz="1600" kern="1200" smtClean="0">
              <a:solidFill>
                <a:schemeClr val="bg1"/>
              </a:solidFill>
            </a:rPr>
            <a:t>Redefinir los roles de los clínicos para </a:t>
          </a:r>
          <a:r>
            <a:rPr lang="es-CO" sz="1600" b="1" u="sng" kern="1200" smtClean="0">
              <a:solidFill>
                <a:schemeClr val="bg1"/>
              </a:solidFill>
            </a:rPr>
            <a:t>incluir el cuidado nutriciona</a:t>
          </a:r>
          <a:r>
            <a:rPr lang="es-CO" sz="1600" kern="1200" smtClean="0">
              <a:solidFill>
                <a:schemeClr val="bg1"/>
              </a:solidFill>
            </a:rPr>
            <a:t>l </a:t>
          </a:r>
          <a:endParaRPr lang="es-ES" sz="1600" kern="1200" dirty="0">
            <a:solidFill>
              <a:schemeClr val="bg1"/>
            </a:solidFill>
          </a:endParaRPr>
        </a:p>
      </dsp:txBody>
      <dsp:txXfrm>
        <a:off x="3720255" y="2287304"/>
        <a:ext cx="3162794" cy="2258689"/>
      </dsp:txXfrm>
    </dsp:sp>
    <dsp:sp modelId="{D6FFC41A-6E21-AC47-A6CC-982E8C16A75A}">
      <dsp:nvSpPr>
        <dsp:cNvPr id="0" name=""/>
        <dsp:cNvSpPr/>
      </dsp:nvSpPr>
      <dsp:spPr>
        <a:xfrm>
          <a:off x="7465440" y="2287304"/>
          <a:ext cx="3175634" cy="2268867"/>
        </a:xfrm>
        <a:prstGeom prst="rect">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buNone/>
          </a:pPr>
          <a:r>
            <a:rPr lang="es-CO" sz="1600" kern="1200" smtClean="0">
              <a:solidFill>
                <a:schemeClr val="bg1"/>
              </a:solidFill>
            </a:rPr>
            <a:t>Reconocer y diagnosticar a los </a:t>
          </a:r>
          <a:r>
            <a:rPr lang="es-CO" sz="1600" b="1" u="sng" kern="1200" smtClean="0">
              <a:solidFill>
                <a:schemeClr val="bg1"/>
              </a:solidFill>
            </a:rPr>
            <a:t>pacientes con malnutrición</a:t>
          </a:r>
          <a:r>
            <a:rPr lang="es-CO" sz="1600" b="0" u="none" kern="1200" smtClean="0">
              <a:solidFill>
                <a:schemeClr val="bg1"/>
              </a:solidFill>
            </a:rPr>
            <a:t> </a:t>
          </a:r>
          <a:r>
            <a:rPr lang="es-CO" sz="1600" kern="1200" smtClean="0">
              <a:solidFill>
                <a:schemeClr val="bg1"/>
              </a:solidFill>
            </a:rPr>
            <a:t>y los que están en riesgo de esta</a:t>
          </a:r>
          <a:endParaRPr lang="es-ES" sz="1600" kern="1200" dirty="0">
            <a:solidFill>
              <a:schemeClr val="bg1"/>
            </a:solidFill>
          </a:endParaRPr>
        </a:p>
      </dsp:txBody>
      <dsp:txXfrm>
        <a:off x="7465440" y="2287304"/>
        <a:ext cx="3175634" cy="22688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EF87C-630E-8147-947C-59AC5A8D8F90}">
      <dsp:nvSpPr>
        <dsp:cNvPr id="0" name=""/>
        <dsp:cNvSpPr/>
      </dsp:nvSpPr>
      <dsp:spPr>
        <a:xfrm>
          <a:off x="5232321" y="1701015"/>
          <a:ext cx="3670804" cy="572732"/>
        </a:xfrm>
        <a:custGeom>
          <a:avLst/>
          <a:gdLst/>
          <a:ahLst/>
          <a:cxnLst/>
          <a:rect l="0" t="0" r="0" b="0"/>
          <a:pathLst>
            <a:path>
              <a:moveTo>
                <a:pt x="0" y="0"/>
              </a:moveTo>
              <a:lnTo>
                <a:pt x="0" y="286366"/>
              </a:lnTo>
              <a:lnTo>
                <a:pt x="3670804" y="286366"/>
              </a:lnTo>
              <a:lnTo>
                <a:pt x="3670804" y="572732"/>
              </a:lnTo>
            </a:path>
          </a:pathLst>
        </a:custGeom>
        <a:noFill/>
        <a:ln w="254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65E3F360-0586-664F-B68C-B04B5218FEDC}">
      <dsp:nvSpPr>
        <dsp:cNvPr id="0" name=""/>
        <dsp:cNvSpPr/>
      </dsp:nvSpPr>
      <dsp:spPr>
        <a:xfrm>
          <a:off x="5168014" y="1701015"/>
          <a:ext cx="91440" cy="572732"/>
        </a:xfrm>
        <a:custGeom>
          <a:avLst/>
          <a:gdLst/>
          <a:ahLst/>
          <a:cxnLst/>
          <a:rect l="0" t="0" r="0" b="0"/>
          <a:pathLst>
            <a:path>
              <a:moveTo>
                <a:pt x="64306" y="0"/>
              </a:moveTo>
              <a:lnTo>
                <a:pt x="64306" y="286366"/>
              </a:lnTo>
              <a:lnTo>
                <a:pt x="45720" y="286366"/>
              </a:lnTo>
              <a:lnTo>
                <a:pt x="45720" y="572732"/>
              </a:lnTo>
            </a:path>
          </a:pathLst>
        </a:custGeom>
        <a:noFill/>
        <a:ln w="254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F930DBC3-391C-3147-8C73-D894AEB73447}">
      <dsp:nvSpPr>
        <dsp:cNvPr id="0" name=""/>
        <dsp:cNvSpPr/>
      </dsp:nvSpPr>
      <dsp:spPr>
        <a:xfrm>
          <a:off x="1542930" y="1701015"/>
          <a:ext cx="3689391" cy="572732"/>
        </a:xfrm>
        <a:custGeom>
          <a:avLst/>
          <a:gdLst/>
          <a:ahLst/>
          <a:cxnLst/>
          <a:rect l="0" t="0" r="0" b="0"/>
          <a:pathLst>
            <a:path>
              <a:moveTo>
                <a:pt x="3689391" y="0"/>
              </a:moveTo>
              <a:lnTo>
                <a:pt x="3689391" y="286366"/>
              </a:lnTo>
              <a:lnTo>
                <a:pt x="0" y="286366"/>
              </a:lnTo>
              <a:lnTo>
                <a:pt x="0" y="572732"/>
              </a:lnTo>
            </a:path>
          </a:pathLst>
        </a:custGeom>
        <a:noFill/>
        <a:ln w="254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61C99D58-D3A5-4343-BEDA-C78F9B3B54AE}">
      <dsp:nvSpPr>
        <dsp:cNvPr id="0" name=""/>
        <dsp:cNvSpPr/>
      </dsp:nvSpPr>
      <dsp:spPr>
        <a:xfrm>
          <a:off x="3868673" y="337367"/>
          <a:ext cx="2727296" cy="1363648"/>
        </a:xfrm>
        <a:prstGeom prst="rect">
          <a:avLst/>
        </a:prstGeom>
        <a:solidFill>
          <a:srgbClr val="1F1A3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s-ES" sz="2400" b="1" kern="1200" dirty="0" smtClean="0">
              <a:solidFill>
                <a:schemeClr val="bg1"/>
              </a:solidFill>
            </a:rPr>
            <a:t>Metas de aprendizaje</a:t>
          </a:r>
          <a:endParaRPr lang="es-ES" sz="2400" b="1" kern="1200" dirty="0">
            <a:solidFill>
              <a:schemeClr val="bg1"/>
            </a:solidFill>
          </a:endParaRPr>
        </a:p>
      </dsp:txBody>
      <dsp:txXfrm>
        <a:off x="3868673" y="337367"/>
        <a:ext cx="2727296" cy="1363648"/>
      </dsp:txXfrm>
    </dsp:sp>
    <dsp:sp modelId="{E9459D17-4CFB-544D-93D7-EEAB0A35ED20}">
      <dsp:nvSpPr>
        <dsp:cNvPr id="0" name=""/>
        <dsp:cNvSpPr/>
      </dsp:nvSpPr>
      <dsp:spPr>
        <a:xfrm>
          <a:off x="30" y="2273747"/>
          <a:ext cx="3085799" cy="2203914"/>
        </a:xfrm>
        <a:prstGeom prst="rect">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buNone/>
          </a:pPr>
          <a:r>
            <a:rPr lang="es-CO" sz="1800" kern="1200" smtClean="0">
              <a:solidFill>
                <a:schemeClr val="bg1"/>
              </a:solidFill>
            </a:rPr>
            <a:t>Implementar rápidamente </a:t>
          </a:r>
          <a:r>
            <a:rPr lang="es-CO" sz="1800" b="1" i="0" u="sng" kern="1200" smtClean="0">
              <a:solidFill>
                <a:schemeClr val="bg1"/>
              </a:solidFill>
            </a:rPr>
            <a:t>intervenciones</a:t>
          </a:r>
          <a:r>
            <a:rPr lang="es-CO" sz="1800" kern="1200" smtClean="0">
              <a:solidFill>
                <a:schemeClr val="bg1"/>
              </a:solidFill>
            </a:rPr>
            <a:t> nutricionales abarcadoras y una </a:t>
          </a:r>
          <a:r>
            <a:rPr lang="es-CO" sz="1800" b="1" u="sng" kern="1200" smtClean="0">
              <a:solidFill>
                <a:schemeClr val="bg1"/>
              </a:solidFill>
            </a:rPr>
            <a:t>monitorización</a:t>
          </a:r>
          <a:r>
            <a:rPr lang="es-CO" sz="1800" kern="1200" smtClean="0">
              <a:solidFill>
                <a:schemeClr val="bg1"/>
              </a:solidFill>
            </a:rPr>
            <a:t> continua</a:t>
          </a:r>
          <a:endParaRPr lang="es-ES" sz="1800" b="1" u="sng" kern="1200" dirty="0">
            <a:solidFill>
              <a:schemeClr val="bg1"/>
            </a:solidFill>
          </a:endParaRPr>
        </a:p>
      </dsp:txBody>
      <dsp:txXfrm>
        <a:off x="30" y="2273747"/>
        <a:ext cx="3085799" cy="2203914"/>
      </dsp:txXfrm>
    </dsp:sp>
    <dsp:sp modelId="{A4317674-8873-7140-8B35-7BB07BB08F9E}">
      <dsp:nvSpPr>
        <dsp:cNvPr id="0" name=""/>
        <dsp:cNvSpPr/>
      </dsp:nvSpPr>
      <dsp:spPr>
        <a:xfrm>
          <a:off x="3658562" y="2273747"/>
          <a:ext cx="3110345" cy="2221232"/>
        </a:xfrm>
        <a:prstGeom prst="rect">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O" sz="1800" b="1" u="sng" kern="1200" smtClean="0">
              <a:solidFill>
                <a:schemeClr val="bg1"/>
              </a:solidFill>
            </a:rPr>
            <a:t>Comunicar</a:t>
          </a:r>
          <a:r>
            <a:rPr lang="es-CO" sz="1800" kern="1200" smtClean="0">
              <a:solidFill>
                <a:schemeClr val="bg1"/>
              </a:solidFill>
            </a:rPr>
            <a:t> los planes de cuidado nutricional</a:t>
          </a:r>
          <a:endParaRPr lang="es-ES" sz="1800" kern="1200" dirty="0">
            <a:solidFill>
              <a:schemeClr val="bg1"/>
            </a:solidFill>
          </a:endParaRPr>
        </a:p>
      </dsp:txBody>
      <dsp:txXfrm>
        <a:off x="3658562" y="2273747"/>
        <a:ext cx="3110345" cy="2221232"/>
      </dsp:txXfrm>
    </dsp:sp>
    <dsp:sp modelId="{D6FFC41A-6E21-AC47-A6CC-982E8C16A75A}">
      <dsp:nvSpPr>
        <dsp:cNvPr id="0" name=""/>
        <dsp:cNvSpPr/>
      </dsp:nvSpPr>
      <dsp:spPr>
        <a:xfrm>
          <a:off x="7341639" y="2273747"/>
          <a:ext cx="3122972" cy="2231242"/>
        </a:xfrm>
        <a:prstGeom prst="rect">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buNone/>
          </a:pPr>
          <a:r>
            <a:rPr lang="es-CO" sz="1800" b="1" u="sng" kern="1200" smtClean="0">
              <a:solidFill>
                <a:schemeClr val="bg1"/>
              </a:solidFill>
            </a:rPr>
            <a:t>Desarrollar un plan</a:t>
          </a:r>
          <a:r>
            <a:rPr lang="es-CO" sz="1800" kern="1200" smtClean="0">
              <a:solidFill>
                <a:schemeClr val="bg1"/>
              </a:solidFill>
            </a:rPr>
            <a:t> abarcador de cuidado nutricional y </a:t>
          </a:r>
          <a:r>
            <a:rPr lang="es-CO" sz="1800" b="1" u="sng" kern="1200" smtClean="0">
              <a:solidFill>
                <a:schemeClr val="bg1"/>
              </a:solidFill>
            </a:rPr>
            <a:t>educación</a:t>
          </a:r>
          <a:r>
            <a:rPr lang="es-CO" sz="1800" kern="1200" smtClean="0">
              <a:solidFill>
                <a:schemeClr val="bg1"/>
              </a:solidFill>
            </a:rPr>
            <a:t> para el momento del alta</a:t>
          </a:r>
          <a:endParaRPr lang="es-ES" sz="1800" kern="1200" dirty="0">
            <a:solidFill>
              <a:schemeClr val="bg1"/>
            </a:solidFill>
          </a:endParaRPr>
        </a:p>
      </dsp:txBody>
      <dsp:txXfrm>
        <a:off x="7341639" y="2273747"/>
        <a:ext cx="3122972" cy="223124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B1D2F5-D770-4E50-953B-72161B4D7F1F}" type="datetimeFigureOut">
              <a:rPr lang="es-419" smtClean="0"/>
              <a:t>28/09/20</a:t>
            </a:fld>
            <a:endParaRPr lang="es-419"/>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299551-FE8F-493A-99B6-97AE990B7F54}" type="slidenum">
              <a:rPr lang="es-419" smtClean="0"/>
              <a:t>‹Nº›</a:t>
            </a:fld>
            <a:endParaRPr lang="es-419"/>
          </a:p>
        </p:txBody>
      </p:sp>
    </p:spTree>
    <p:extLst>
      <p:ext uri="{BB962C8B-B14F-4D97-AF65-F5344CB8AC3E}">
        <p14:creationId xmlns:p14="http://schemas.microsoft.com/office/powerpoint/2010/main" val="11883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11E41-31C2-F542-8AC2-91DB3335876D}" type="datetimeFigureOut">
              <a:rPr lang="es-CO" smtClean="0"/>
              <a:pPr/>
              <a:t>28/09/2020</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08B3E-A6FD-2245-BC0D-7C9021271505}" type="slidenum">
              <a:rPr lang="es-CO" smtClean="0"/>
              <a:pPr/>
              <a:t>‹Nº›</a:t>
            </a:fld>
            <a:endParaRPr lang="es-CO" dirty="0"/>
          </a:p>
        </p:txBody>
      </p:sp>
    </p:spTree>
    <p:extLst>
      <p:ext uri="{BB962C8B-B14F-4D97-AF65-F5344CB8AC3E}">
        <p14:creationId xmlns:p14="http://schemas.microsoft.com/office/powerpoint/2010/main" val="725141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1</a:t>
            </a:fld>
            <a:endParaRPr lang="es-CO" dirty="0"/>
          </a:p>
        </p:txBody>
      </p:sp>
    </p:spTree>
    <p:extLst>
      <p:ext uri="{BB962C8B-B14F-4D97-AF65-F5344CB8AC3E}">
        <p14:creationId xmlns:p14="http://schemas.microsoft.com/office/powerpoint/2010/main" val="1334175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1 Marcador de imagen de diapositiva"/>
          <p:cNvSpPr>
            <a:spLocks noGrp="1" noRot="1" noChangeAspect="1" noTextEdit="1"/>
          </p:cNvSpPr>
          <p:nvPr>
            <p:ph type="sldImg"/>
          </p:nvPr>
        </p:nvSpPr>
        <p:spPr>
          <a:ln/>
        </p:spPr>
      </p:sp>
      <p:sp>
        <p:nvSpPr>
          <p:cNvPr id="37890"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s-CO" altLang="x-none" dirty="0">
                <a:ea typeface="MS PGothic" charset="-128"/>
              </a:rPr>
              <a:t>El estudio de Phillipson fue publicado en 2013. Se trata de un análisis retrospectivo entre los años 2000 a 2010  de la base estadounidense Premier de datos de investigación que comprende 460 hospitales. Se estudiaron  44 millones de episodios de hospitalización de pacientes adultos en Estados Unidos.</a:t>
            </a:r>
          </a:p>
          <a:p>
            <a:pPr eaLnBrk="1" hangingPunct="1">
              <a:spcBef>
                <a:spcPct val="0"/>
              </a:spcBef>
            </a:pPr>
            <a:r>
              <a:rPr lang="es-CO" altLang="x-none" dirty="0">
                <a:ea typeface="MS PGothic" charset="-128"/>
              </a:rPr>
              <a:t>Objetivo del estudio: Evaluar el impacto de la utilización de </a:t>
            </a:r>
            <a:r>
              <a:rPr lang="es-CO" altLang="x-none" dirty="0" smtClean="0">
                <a:ea typeface="MS PGothic" charset="-128"/>
              </a:rPr>
              <a:t>Suplementos </a:t>
            </a:r>
            <a:r>
              <a:rPr lang="es-CO" altLang="x-none" dirty="0">
                <a:ea typeface="MS PGothic" charset="-128"/>
              </a:rPr>
              <a:t>N</a:t>
            </a:r>
            <a:r>
              <a:rPr lang="es-CO" altLang="x-none" dirty="0" smtClean="0">
                <a:ea typeface="MS PGothic" charset="-128"/>
              </a:rPr>
              <a:t>utricionales </a:t>
            </a:r>
            <a:r>
              <a:rPr lang="es-CO" altLang="x-none" dirty="0">
                <a:ea typeface="MS PGothic" charset="-128"/>
              </a:rPr>
              <a:t>O</a:t>
            </a:r>
            <a:r>
              <a:rPr lang="es-CO" altLang="x-none" dirty="0" smtClean="0">
                <a:ea typeface="MS PGothic" charset="-128"/>
              </a:rPr>
              <a:t>rales </a:t>
            </a:r>
            <a:r>
              <a:rPr lang="es-CO" altLang="x-none" dirty="0">
                <a:ea typeface="MS PGothic" charset="-128"/>
              </a:rPr>
              <a:t>(SNO) durante la hospitalización sobre duración de la estancia hospitalaria, costo de la hospitalización y probabilidad de readmisión en 30 días. </a:t>
            </a:r>
          </a:p>
          <a:p>
            <a:pPr eaLnBrk="1" hangingPunct="1">
              <a:spcBef>
                <a:spcPct val="0"/>
              </a:spcBef>
            </a:pPr>
            <a:r>
              <a:rPr lang="es-CO" altLang="x-none" dirty="0">
                <a:ea typeface="MS PGothic" charset="-128"/>
              </a:rPr>
              <a:t>Metodología del estudio: Se tomó una muestra representativa del universo de 44 millones de pacientes que recibieron SNO </a:t>
            </a:r>
            <a:r>
              <a:rPr lang="es-CO" altLang="x-none" dirty="0" smtClean="0">
                <a:ea typeface="MS PGothic" charset="-128"/>
              </a:rPr>
              <a:t>a </a:t>
            </a:r>
            <a:r>
              <a:rPr lang="es-CO" altLang="x-none" dirty="0">
                <a:ea typeface="MS PGothic" charset="-128"/>
              </a:rPr>
              <a:t>los cuales se les asignaron controles pareados correspondientes a pacientes que no recibieron suplementación nutricional oral. Mediante análisis de regresión de variables se cuantificó el efecto de la utilización de SNO sobre las variables de estancia hospitalaria, costo del episodio de hospitalización y probabilidad de reingreso al hospital en 30 días.</a:t>
            </a:r>
          </a:p>
        </p:txBody>
      </p:sp>
      <p:sp>
        <p:nvSpPr>
          <p:cNvPr id="37891"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ea typeface="MS PGothic" charset="-128"/>
              </a:defRPr>
            </a:lvl1pPr>
            <a:lvl2pPr marL="742950" indent="-285750">
              <a:defRPr>
                <a:solidFill>
                  <a:schemeClr val="tx1"/>
                </a:solidFill>
                <a:latin typeface="Tahoma" charset="0"/>
                <a:ea typeface="MS PGothic" charset="-128"/>
              </a:defRPr>
            </a:lvl2pPr>
            <a:lvl3pPr marL="1143000" indent="-228600">
              <a:defRPr>
                <a:solidFill>
                  <a:schemeClr val="tx1"/>
                </a:solidFill>
                <a:latin typeface="Tahoma" charset="0"/>
                <a:ea typeface="MS PGothic" charset="-128"/>
              </a:defRPr>
            </a:lvl3pPr>
            <a:lvl4pPr marL="1600200" indent="-228600">
              <a:defRPr>
                <a:solidFill>
                  <a:schemeClr val="tx1"/>
                </a:solidFill>
                <a:latin typeface="Tahoma" charset="0"/>
                <a:ea typeface="MS PGothic" charset="-128"/>
              </a:defRPr>
            </a:lvl4pPr>
            <a:lvl5pPr marL="2057400" indent="-228600">
              <a:defRPr>
                <a:solidFill>
                  <a:schemeClr val="tx1"/>
                </a:solidFill>
                <a:latin typeface="Tahoma" charset="0"/>
                <a:ea typeface="MS PGothic" charset="-128"/>
              </a:defRPr>
            </a:lvl5pPr>
            <a:lvl6pPr marL="2514600" indent="-228600" eaLnBrk="0" fontAlgn="base" hangingPunct="0">
              <a:spcBef>
                <a:spcPct val="0"/>
              </a:spcBef>
              <a:spcAft>
                <a:spcPct val="0"/>
              </a:spcAft>
              <a:defRPr>
                <a:solidFill>
                  <a:schemeClr val="tx1"/>
                </a:solidFill>
                <a:latin typeface="Tahoma" charset="0"/>
                <a:ea typeface="MS PGothic" charset="-128"/>
              </a:defRPr>
            </a:lvl6pPr>
            <a:lvl7pPr marL="2971800" indent="-228600" eaLnBrk="0" fontAlgn="base" hangingPunct="0">
              <a:spcBef>
                <a:spcPct val="0"/>
              </a:spcBef>
              <a:spcAft>
                <a:spcPct val="0"/>
              </a:spcAft>
              <a:defRPr>
                <a:solidFill>
                  <a:schemeClr val="tx1"/>
                </a:solidFill>
                <a:latin typeface="Tahoma" charset="0"/>
                <a:ea typeface="MS PGothic" charset="-128"/>
              </a:defRPr>
            </a:lvl7pPr>
            <a:lvl8pPr marL="3429000" indent="-228600" eaLnBrk="0" fontAlgn="base" hangingPunct="0">
              <a:spcBef>
                <a:spcPct val="0"/>
              </a:spcBef>
              <a:spcAft>
                <a:spcPct val="0"/>
              </a:spcAft>
              <a:defRPr>
                <a:solidFill>
                  <a:schemeClr val="tx1"/>
                </a:solidFill>
                <a:latin typeface="Tahoma" charset="0"/>
                <a:ea typeface="MS PGothic" charset="-128"/>
              </a:defRPr>
            </a:lvl8pPr>
            <a:lvl9pPr marL="3886200" indent="-228600" eaLnBrk="0" fontAlgn="base" hangingPunct="0">
              <a:spcBef>
                <a:spcPct val="0"/>
              </a:spcBef>
              <a:spcAft>
                <a:spcPct val="0"/>
              </a:spcAft>
              <a:defRPr>
                <a:solidFill>
                  <a:schemeClr val="tx1"/>
                </a:solidFill>
                <a:latin typeface="Tahoma" charset="0"/>
                <a:ea typeface="MS PGothic" charset="-128"/>
              </a:defRPr>
            </a:lvl9pPr>
          </a:lstStyle>
          <a:p>
            <a:fld id="{20C04F2A-283A-9849-B1CA-1BFF5B551323}" type="slidenum">
              <a:rPr lang="es-CO" altLang="x-none">
                <a:latin typeface="Arial" charset="0"/>
              </a:rPr>
              <a:pPr/>
              <a:t>10</a:t>
            </a:fld>
            <a:endParaRPr lang="es-CO" altLang="x-none" dirty="0">
              <a:latin typeface="Arial" charset="0"/>
            </a:endParaRPr>
          </a:p>
        </p:txBody>
      </p:sp>
    </p:spTree>
    <p:extLst>
      <p:ext uri="{BB962C8B-B14F-4D97-AF65-F5344CB8AC3E}">
        <p14:creationId xmlns:p14="http://schemas.microsoft.com/office/powerpoint/2010/main" val="25008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1 Marcador de imagen de diapositiva"/>
          <p:cNvSpPr>
            <a:spLocks noGrp="1" noRot="1" noChangeAspect="1" noTextEdit="1"/>
          </p:cNvSpPr>
          <p:nvPr>
            <p:ph type="sldImg"/>
          </p:nvPr>
        </p:nvSpPr>
        <p:spPr>
          <a:ln/>
        </p:spPr>
      </p:sp>
      <p:sp>
        <p:nvSpPr>
          <p:cNvPr id="39938"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s-CO" altLang="x-none" noProof="0" dirty="0">
                <a:ea typeface="MS PGothic" charset="-128"/>
              </a:rPr>
              <a:t>Resultados:</a:t>
            </a:r>
          </a:p>
          <a:p>
            <a:pPr eaLnBrk="1" hangingPunct="1">
              <a:spcBef>
                <a:spcPct val="0"/>
              </a:spcBef>
            </a:pPr>
            <a:r>
              <a:rPr lang="es-CO" altLang="x-none" noProof="0" dirty="0">
                <a:ea typeface="MS PGothic" charset="-128"/>
              </a:rPr>
              <a:t>Dentro de la totalidad de 44 millones de registros analizados, se evidenció que el 1,6% correspondían a pacientes en quienes se habían suministrado </a:t>
            </a:r>
            <a:r>
              <a:rPr lang="es-CO" altLang="x-none" noProof="0" dirty="0" smtClean="0">
                <a:ea typeface="MS PGothic" charset="-128"/>
              </a:rPr>
              <a:t>SNO.</a:t>
            </a:r>
            <a:endParaRPr lang="es-CO" altLang="x-none" noProof="0" dirty="0">
              <a:ea typeface="MS PGothic" charset="-128"/>
            </a:endParaRPr>
          </a:p>
          <a:p>
            <a:pPr eaLnBrk="1" hangingPunct="1">
              <a:spcBef>
                <a:spcPct val="0"/>
              </a:spcBef>
            </a:pPr>
            <a:r>
              <a:rPr lang="es-CO" altLang="x-none" noProof="0" dirty="0">
                <a:ea typeface="MS PGothic" charset="-128"/>
              </a:rPr>
              <a:t>El estudio de la muestra pareada de alrededor de 1,2 millones de eventos de </a:t>
            </a:r>
            <a:r>
              <a:rPr lang="es-CO" altLang="x-none" noProof="0" dirty="0" smtClean="0">
                <a:ea typeface="MS PGothic" charset="-128"/>
              </a:rPr>
              <a:t>hospitalización, </a:t>
            </a:r>
            <a:r>
              <a:rPr lang="es-CO" altLang="x-none" noProof="0" dirty="0">
                <a:ea typeface="MS PGothic" charset="-128"/>
              </a:rPr>
              <a:t>demostró que los pacientes que emplearon SNO tuvieron una estancia hospitalaria de 2,3 días menos (de 10,9 a 8,6 días), equivalentes a un descenso del 21% del tiempo de hospitalización. Así mismo, la utilización de SNO redujo el costo por episodio de hospitalización promedio en US$ 4,734.- (de US$ 21,950.- a US$ 17,216), correspondiente a una reducción de 21,6%. Por último, la probabilidad de reingreso se redujo en un 6,7% .</a:t>
            </a:r>
          </a:p>
          <a:p>
            <a:pPr eaLnBrk="1" hangingPunct="1">
              <a:spcBef>
                <a:spcPct val="0"/>
              </a:spcBef>
            </a:pPr>
            <a:r>
              <a:rPr lang="es-CO" altLang="x-none" noProof="0" dirty="0">
                <a:ea typeface="MS PGothic" charset="-128"/>
              </a:rPr>
              <a:t>Conclusiones: </a:t>
            </a:r>
          </a:p>
          <a:p>
            <a:pPr eaLnBrk="1" hangingPunct="1">
              <a:spcBef>
                <a:spcPct val="0"/>
              </a:spcBef>
            </a:pPr>
            <a:r>
              <a:rPr lang="es-CO" altLang="x-none" noProof="0" dirty="0">
                <a:ea typeface="MS PGothic" charset="-128"/>
              </a:rPr>
              <a:t>Por cada dólar invertido en el uso de suplementos nutricionales orales, </a:t>
            </a:r>
            <a:r>
              <a:rPr lang="es-CO" altLang="x-none" i="1" noProof="0" dirty="0">
                <a:ea typeface="MS PGothic" charset="-128"/>
              </a:rPr>
              <a:t>el retorno de la inversión se calcula en US$ 53 </a:t>
            </a:r>
            <a:r>
              <a:rPr lang="es-CO" altLang="x-none" noProof="0" dirty="0">
                <a:ea typeface="MS PGothic" charset="-128"/>
              </a:rPr>
              <a:t>dólares por reducción directa de costos de hospitalización y </a:t>
            </a:r>
            <a:r>
              <a:rPr lang="es-CO" altLang="x-none" i="1" noProof="0" dirty="0">
                <a:ea typeface="MS PGothic" charset="-128"/>
              </a:rPr>
              <a:t>cerca de US$ 3 dólares en  ahorro </a:t>
            </a:r>
            <a:r>
              <a:rPr lang="es-CO" altLang="x-none" noProof="0" dirty="0">
                <a:ea typeface="MS PGothic" charset="-128"/>
              </a:rPr>
              <a:t>por evitar nuevos reingresos en los siguientes 30 días del alta hospitalaria.</a:t>
            </a:r>
          </a:p>
          <a:p>
            <a:pPr eaLnBrk="1" hangingPunct="1">
              <a:spcBef>
                <a:spcPct val="0"/>
              </a:spcBef>
            </a:pPr>
            <a:r>
              <a:rPr lang="es-CO" altLang="x-none" noProof="0" dirty="0">
                <a:ea typeface="MS PGothic" charset="-128"/>
              </a:rPr>
              <a:t>La terapia con SNO es costo-efectiva como estrategia para reducción de costos en salud.</a:t>
            </a:r>
          </a:p>
          <a:p>
            <a:pPr eaLnBrk="1" hangingPunct="1">
              <a:spcBef>
                <a:spcPct val="0"/>
              </a:spcBef>
            </a:pPr>
            <a:endParaRPr lang="es-CO" altLang="x-none" dirty="0">
              <a:ea typeface="MS PGothic" charset="-128"/>
            </a:endParaRPr>
          </a:p>
          <a:p>
            <a:pPr eaLnBrk="1" hangingPunct="1">
              <a:spcBef>
                <a:spcPct val="0"/>
              </a:spcBef>
            </a:pPr>
            <a:endParaRPr lang="es-CO" altLang="x-none" dirty="0">
              <a:ea typeface="MS PGothic" charset="-128"/>
            </a:endParaRPr>
          </a:p>
        </p:txBody>
      </p:sp>
      <p:sp>
        <p:nvSpPr>
          <p:cNvPr id="39939"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charset="0"/>
                <a:ea typeface="MS PGothic" charset="-128"/>
              </a:defRPr>
            </a:lvl1pPr>
            <a:lvl2pPr marL="742950" indent="-285750">
              <a:defRPr>
                <a:solidFill>
                  <a:schemeClr val="tx1"/>
                </a:solidFill>
                <a:latin typeface="Tahoma" charset="0"/>
                <a:ea typeface="MS PGothic" charset="-128"/>
              </a:defRPr>
            </a:lvl2pPr>
            <a:lvl3pPr marL="1143000" indent="-228600">
              <a:defRPr>
                <a:solidFill>
                  <a:schemeClr val="tx1"/>
                </a:solidFill>
                <a:latin typeface="Tahoma" charset="0"/>
                <a:ea typeface="MS PGothic" charset="-128"/>
              </a:defRPr>
            </a:lvl3pPr>
            <a:lvl4pPr marL="1600200" indent="-228600">
              <a:defRPr>
                <a:solidFill>
                  <a:schemeClr val="tx1"/>
                </a:solidFill>
                <a:latin typeface="Tahoma" charset="0"/>
                <a:ea typeface="MS PGothic" charset="-128"/>
              </a:defRPr>
            </a:lvl4pPr>
            <a:lvl5pPr marL="2057400" indent="-228600">
              <a:defRPr>
                <a:solidFill>
                  <a:schemeClr val="tx1"/>
                </a:solidFill>
                <a:latin typeface="Tahoma" charset="0"/>
                <a:ea typeface="MS PGothic" charset="-128"/>
              </a:defRPr>
            </a:lvl5pPr>
            <a:lvl6pPr marL="2514600" indent="-228600" eaLnBrk="0" fontAlgn="base" hangingPunct="0">
              <a:spcBef>
                <a:spcPct val="0"/>
              </a:spcBef>
              <a:spcAft>
                <a:spcPct val="0"/>
              </a:spcAft>
              <a:defRPr>
                <a:solidFill>
                  <a:schemeClr val="tx1"/>
                </a:solidFill>
                <a:latin typeface="Tahoma" charset="0"/>
                <a:ea typeface="MS PGothic" charset="-128"/>
              </a:defRPr>
            </a:lvl6pPr>
            <a:lvl7pPr marL="2971800" indent="-228600" eaLnBrk="0" fontAlgn="base" hangingPunct="0">
              <a:spcBef>
                <a:spcPct val="0"/>
              </a:spcBef>
              <a:spcAft>
                <a:spcPct val="0"/>
              </a:spcAft>
              <a:defRPr>
                <a:solidFill>
                  <a:schemeClr val="tx1"/>
                </a:solidFill>
                <a:latin typeface="Tahoma" charset="0"/>
                <a:ea typeface="MS PGothic" charset="-128"/>
              </a:defRPr>
            </a:lvl7pPr>
            <a:lvl8pPr marL="3429000" indent="-228600" eaLnBrk="0" fontAlgn="base" hangingPunct="0">
              <a:spcBef>
                <a:spcPct val="0"/>
              </a:spcBef>
              <a:spcAft>
                <a:spcPct val="0"/>
              </a:spcAft>
              <a:defRPr>
                <a:solidFill>
                  <a:schemeClr val="tx1"/>
                </a:solidFill>
                <a:latin typeface="Tahoma" charset="0"/>
                <a:ea typeface="MS PGothic" charset="-128"/>
              </a:defRPr>
            </a:lvl8pPr>
            <a:lvl9pPr marL="3886200" indent="-228600" eaLnBrk="0" fontAlgn="base" hangingPunct="0">
              <a:spcBef>
                <a:spcPct val="0"/>
              </a:spcBef>
              <a:spcAft>
                <a:spcPct val="0"/>
              </a:spcAft>
              <a:defRPr>
                <a:solidFill>
                  <a:schemeClr val="tx1"/>
                </a:solidFill>
                <a:latin typeface="Tahoma" charset="0"/>
                <a:ea typeface="MS PGothic" charset="-128"/>
              </a:defRPr>
            </a:lvl9pPr>
          </a:lstStyle>
          <a:p>
            <a:fld id="{F3DCE464-D179-D442-9A71-129E4A99B4C1}" type="slidenum">
              <a:rPr lang="es-CO" altLang="x-none">
                <a:latin typeface="Arial" charset="0"/>
              </a:rPr>
              <a:pPr/>
              <a:t>11</a:t>
            </a:fld>
            <a:endParaRPr lang="es-CO" altLang="x-none" dirty="0">
              <a:latin typeface="Arial" charset="0"/>
            </a:endParaRPr>
          </a:p>
        </p:txBody>
      </p:sp>
    </p:spTree>
    <p:extLst>
      <p:ext uri="{BB962C8B-B14F-4D97-AF65-F5344CB8AC3E}">
        <p14:creationId xmlns:p14="http://schemas.microsoft.com/office/powerpoint/2010/main" val="1554568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sz="1000" noProof="0" dirty="0">
                <a:latin typeface="Arial" panose="020B0604020202020204" pitchFamily="34" charset="0"/>
                <a:cs typeface="Arial" panose="020B0604020202020204" pitchFamily="34" charset="0"/>
              </a:rPr>
              <a:t>Todo paciente hospitalizado tiene cambios en el metabolismo derivados de su enfermedad o patología de base y al tratamiento, como se dijo anteriormente, estar fuera del entorno habitual genera una serie de cambios emocionales que se reflejan directamente en una disminución en el consumo de alimentos ocasionando un desequilibrio metabólico.</a:t>
            </a:r>
          </a:p>
          <a:p>
            <a:pPr marL="0" indent="0">
              <a:buFontTx/>
              <a:buNone/>
            </a:pPr>
            <a:r>
              <a:rPr lang="es-CO" sz="1000" noProof="0" dirty="0">
                <a:latin typeface="Arial" panose="020B0604020202020204" pitchFamily="34" charset="0"/>
                <a:cs typeface="Arial" panose="020B0604020202020204" pitchFamily="34" charset="0"/>
              </a:rPr>
              <a:t>Los pacientes dependen de la dieta hospitalaria para cubrir sus requerimientos nutricionales y en la </a:t>
            </a:r>
            <a:r>
              <a:rPr lang="es-CO" sz="1000" noProof="0" dirty="0" smtClean="0">
                <a:latin typeface="Arial" panose="020B0604020202020204" pitchFamily="34" charset="0"/>
                <a:cs typeface="Arial" panose="020B0604020202020204" pitchFamily="34" charset="0"/>
              </a:rPr>
              <a:t>mayoría </a:t>
            </a:r>
            <a:r>
              <a:rPr lang="es-CO" sz="1000" noProof="0" dirty="0">
                <a:latin typeface="Arial" panose="020B0604020202020204" pitchFamily="34" charset="0"/>
                <a:cs typeface="Arial" panose="020B0604020202020204" pitchFamily="34" charset="0"/>
              </a:rPr>
              <a:t>de los casos esta es insuficiente.</a:t>
            </a:r>
          </a:p>
          <a:p>
            <a:pPr marL="0" indent="0">
              <a:buFontTx/>
              <a:buNone/>
            </a:pPr>
            <a:r>
              <a:rPr lang="es-CO" sz="1000" noProof="0" dirty="0">
                <a:latin typeface="Arial" panose="020B0604020202020204" pitchFamily="34" charset="0"/>
                <a:cs typeface="Arial" panose="020B0604020202020204" pitchFamily="34" charset="0"/>
              </a:rPr>
              <a:t>La disminución en la ingesta de alimentos se puede medir con los residuos de comida que dejan los pacientes.</a:t>
            </a:r>
          </a:p>
          <a:p>
            <a:pPr marL="0" indent="0">
              <a:buFontTx/>
              <a:buNone/>
            </a:pPr>
            <a:r>
              <a:rPr lang="es-CO" sz="1000" noProof="0" dirty="0">
                <a:latin typeface="Arial" panose="020B0604020202020204" pitchFamily="34" charset="0"/>
                <a:cs typeface="Arial" panose="020B0604020202020204" pitchFamily="34" charset="0"/>
              </a:rPr>
              <a:t>La alimentación hospitalaria ejerce sobre los pacientes hospitalizados un soporte físico y mental durante la estancia, pero a mayor estancia hospitalaria, menor consumo de alimentos, lo cual genera un circulo vicioso y empeora el estado nutricional de los pacientes. </a:t>
            </a:r>
          </a:p>
          <a:p>
            <a:pPr marL="0" indent="0">
              <a:buFontTx/>
              <a:buNone/>
            </a:pPr>
            <a:r>
              <a:rPr lang="es-CO" sz="1000" noProof="0" dirty="0">
                <a:latin typeface="Arial" panose="020B0604020202020204" pitchFamily="34" charset="0"/>
                <a:cs typeface="Arial" panose="020B0604020202020204" pitchFamily="34" charset="0"/>
              </a:rPr>
              <a:t>El articulo refiere que un 50% de los pacientes disminuyeron el apetito en el hospital lo cual no </a:t>
            </a:r>
            <a:r>
              <a:rPr lang="es-CO" sz="1000" noProof="0" dirty="0" smtClean="0">
                <a:latin typeface="Arial" panose="020B0604020202020204" pitchFamily="34" charset="0"/>
                <a:cs typeface="Arial" panose="020B0604020202020204" pitchFamily="34" charset="0"/>
              </a:rPr>
              <a:t>ocurría </a:t>
            </a:r>
            <a:r>
              <a:rPr lang="es-CO" sz="1000" noProof="0" dirty="0">
                <a:latin typeface="Arial" panose="020B0604020202020204" pitchFamily="34" charset="0"/>
                <a:cs typeface="Arial" panose="020B0604020202020204" pitchFamily="34" charset="0"/>
              </a:rPr>
              <a:t>en casa; también dice, que un 38% de la alimentación en los hospitales es desperdicia por los pacientes; que un 60% de los pacientes no alcanzan a cubrir ni el 90% de los requerimientos energéticos y que el 75% de los pacientes no cubre el 90% de los requerimientos de proteínas, además, los pacientes con menor apetito y menor consumo de alimentos son los de peor pronóstico; también dice que de las 3 comidas diarias la de mejor y mayor consumo es el desayuno.</a:t>
            </a:r>
          </a:p>
          <a:p>
            <a:pPr marL="0" indent="0">
              <a:buFontTx/>
              <a:buNone/>
            </a:pPr>
            <a:r>
              <a:rPr lang="es-CO" sz="1000" noProof="0" dirty="0">
                <a:latin typeface="Arial" panose="020B0604020202020204" pitchFamily="34" charset="0"/>
                <a:cs typeface="Arial" panose="020B0604020202020204" pitchFamily="34" charset="0"/>
              </a:rPr>
              <a:t>Importante resaltar que una adecuada prescripción de la dieta impacta en el consumo de la </a:t>
            </a:r>
            <a:r>
              <a:rPr lang="es-CO" sz="1000" noProof="0" dirty="0" smtClean="0">
                <a:latin typeface="Arial" panose="020B0604020202020204" pitchFamily="34" charset="0"/>
                <a:cs typeface="Arial" panose="020B0604020202020204" pitchFamily="34" charset="0"/>
              </a:rPr>
              <a:t>misma.</a:t>
            </a:r>
            <a:endParaRPr lang="es-CO" sz="1000" noProof="0" dirty="0">
              <a:latin typeface="Arial" panose="020B0604020202020204" pitchFamily="34" charset="0"/>
              <a:cs typeface="Arial" panose="020B0604020202020204" pitchFamily="34" charset="0"/>
            </a:endParaRPr>
          </a:p>
          <a:p>
            <a:pPr marL="0" indent="0">
              <a:buFontTx/>
              <a:buNone/>
            </a:pPr>
            <a:endParaRPr lang="es-CO" sz="10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14</a:t>
            </a:fld>
            <a:endParaRPr lang="es-CO" dirty="0"/>
          </a:p>
        </p:txBody>
      </p:sp>
    </p:spTree>
    <p:extLst>
      <p:ext uri="{BB962C8B-B14F-4D97-AF65-F5344CB8AC3E}">
        <p14:creationId xmlns:p14="http://schemas.microsoft.com/office/powerpoint/2010/main" val="2853294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sz="1000" dirty="0">
                <a:latin typeface="Arial" panose="020B0604020202020204" pitchFamily="34" charset="0"/>
                <a:cs typeface="Arial" panose="020B0604020202020204" pitchFamily="34" charset="0"/>
              </a:rPr>
              <a:t>Cumplir con la recomendación GLIM de identificar el riesgo nutricional, diagnosticar la severidad de la malnutrición y posteriormente realizar una valoración nutricional completa realizada por nutricionista para hacer una intervención nutricional temprana y evitar la DNT en el ámbito hospitalario.</a:t>
            </a:r>
          </a:p>
          <a:p>
            <a:pPr marL="0" indent="0">
              <a:buFontTx/>
              <a:buNone/>
            </a:pPr>
            <a:r>
              <a:rPr lang="es-CO" sz="1000" dirty="0">
                <a:latin typeface="Arial" panose="020B0604020202020204" pitchFamily="34" charset="0"/>
                <a:cs typeface="Arial" panose="020B0604020202020204" pitchFamily="34" charset="0"/>
              </a:rPr>
              <a:t>Cumplir con estandares de calidad y lo que exige la ley, acreditación en salud y paquetes instruccionales.</a:t>
            </a:r>
          </a:p>
          <a:p>
            <a:pPr marL="0" indent="0">
              <a:buFontTx/>
              <a:buNone/>
            </a:pPr>
            <a:endParaRPr lang="es-CO" sz="1000" dirty="0">
              <a:latin typeface="Arial" panose="020B0604020202020204" pitchFamily="34" charset="0"/>
              <a:cs typeface="Arial" panose="020B0604020202020204" pitchFamily="34" charset="0"/>
            </a:endParaRPr>
          </a:p>
          <a:p>
            <a:pPr marL="0" indent="0">
              <a:buFontTx/>
              <a:buNone/>
            </a:pPr>
            <a:endParaRPr lang="es-CO" sz="10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15</a:t>
            </a:fld>
            <a:endParaRPr lang="es-CO" dirty="0"/>
          </a:p>
        </p:txBody>
      </p:sp>
    </p:spTree>
    <p:extLst>
      <p:ext uri="{BB962C8B-B14F-4D97-AF65-F5344CB8AC3E}">
        <p14:creationId xmlns:p14="http://schemas.microsoft.com/office/powerpoint/2010/main" val="3962736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sz="1000" i="1" noProof="0" dirty="0"/>
              <a:t>“Manual de Acreditación en Salud Ambulatorio y Hospitalario de Colombia: este manual aplica a las Instituciones Prestadoras de Servicios de Salud que ofrecen servicios ambulatorios, hospitalarios o ambos. </a:t>
            </a:r>
          </a:p>
          <a:p>
            <a:pPr marL="0" indent="0">
              <a:buFontTx/>
              <a:buNone/>
            </a:pPr>
            <a:r>
              <a:rPr lang="es-CO" sz="1000" i="1" noProof="0" dirty="0"/>
              <a:t>Los estándares de acreditación requieren de la existencia de condiciones básicas que permitan soportar la excelencia y que se denominan requisitos de puerta de entrada. Estos requisitos de puerta de entrada son definidos por el Ministerio de Salud y Protección </a:t>
            </a:r>
            <a:r>
              <a:rPr lang="es-CO" sz="1000" i="1" noProof="0" dirty="0" smtClean="0"/>
              <a:t>Social, </a:t>
            </a:r>
            <a:r>
              <a:rPr lang="es-CO" sz="1000" i="1" noProof="0" dirty="0"/>
              <a:t>acorde con las recomendaciones generadas por el Consejo Asesor del Sistema Único de Acreditación en Salud.</a:t>
            </a:r>
          </a:p>
          <a:p>
            <a:pPr marL="0" indent="0">
              <a:buFontTx/>
              <a:buNone/>
            </a:pPr>
            <a:r>
              <a:rPr lang="es-CO" sz="1000" i="1" noProof="0" dirty="0"/>
              <a:t>Los estándares de este manual han sido diseñados para que puedan ser evaluados por medio de un proceso con las siguientes características: evaluación orientada a resultados centrados en el paciente/cliente: evidencia la medida en que la institución los obtiene a través de su desempeño, centrándose en los procesos o estructuras con alta correlación con el resultado”</a:t>
            </a:r>
            <a:endParaRPr lang="es-CO" sz="1000" i="1" noProof="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16</a:t>
            </a:fld>
            <a:endParaRPr lang="es-CO" dirty="0"/>
          </a:p>
        </p:txBody>
      </p:sp>
    </p:spTree>
    <p:extLst>
      <p:ext uri="{BB962C8B-B14F-4D97-AF65-F5344CB8AC3E}">
        <p14:creationId xmlns:p14="http://schemas.microsoft.com/office/powerpoint/2010/main" val="1088480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i="1" dirty="0" smtClean="0">
                <a:latin typeface="Arial" panose="020B0604020202020204" pitchFamily="34" charset="0"/>
                <a:cs typeface="Arial" panose="020B0604020202020204" pitchFamily="34" charset="0"/>
              </a:rPr>
              <a:t>“</a:t>
            </a:r>
            <a:r>
              <a:rPr lang="es-419" sz="1200" i="1" noProof="0" dirty="0" smtClean="0">
                <a:latin typeface="Arial" panose="020B0604020202020204" pitchFamily="34" charset="0"/>
                <a:cs typeface="Arial" panose="020B0604020202020204" pitchFamily="34" charset="0"/>
              </a:rPr>
              <a:t>Estándar 7: la organización implementa la totalidad de las recomendaciones que le sean aplicables de la Guía técnica de buenas prácticas en seguridad del paciente en la atención en salud: procesos institucionales seguros, procesos asistenciales seguros, prácticas que mejoren la actuación de los profesionales, e involucrar los pacientes y sus allegados en su seguridad; </a:t>
            </a:r>
            <a:r>
              <a:rPr lang="es-419" sz="1200" b="0" i="1" u="none" noProof="0" dirty="0" smtClean="0">
                <a:solidFill>
                  <a:schemeClr val="tx1"/>
                </a:solidFill>
                <a:latin typeface="Arial" panose="020B0604020202020204" pitchFamily="34" charset="0"/>
                <a:cs typeface="Arial" panose="020B0604020202020204" pitchFamily="34" charset="0"/>
              </a:rPr>
              <a:t>procesos asistenciales seguros.</a:t>
            </a:r>
            <a:endParaRPr lang="es-419" sz="1200" i="1" noProof="0" dirty="0" smtClean="0">
              <a:latin typeface="Arial" panose="020B0604020202020204" pitchFamily="34" charset="0"/>
              <a:cs typeface="Arial" panose="020B0604020202020204" pitchFamily="34" charset="0"/>
            </a:endParaRPr>
          </a:p>
          <a:p>
            <a:pPr indent="0">
              <a:lnSpc>
                <a:spcPct val="100000"/>
              </a:lnSpc>
              <a:spcAft>
                <a:spcPts val="1200"/>
              </a:spcAft>
              <a:buNone/>
            </a:pPr>
            <a:r>
              <a:rPr lang="es-419" sz="1200" i="1" noProof="0" dirty="0" smtClean="0">
                <a:latin typeface="Arial" panose="020B0604020202020204" pitchFamily="34" charset="0"/>
                <a:cs typeface="Arial" panose="020B0604020202020204" pitchFamily="34" charset="0"/>
              </a:rPr>
              <a:t>Estándar 29: La organización tiene estandarizados los puntos clave del cuidado y el tratamiento para procesos de atención específicos, los cuales apoyan la oportunidad y la efectividad de las intervenciones.</a:t>
            </a:r>
          </a:p>
          <a:p>
            <a:pPr marL="0" marR="0" lvl="0" indent="0" algn="l" defTabSz="914400" rtl="0" eaLnBrk="1" fontAlgn="auto" latinLnBrk="0" hangingPunct="1">
              <a:lnSpc>
                <a:spcPct val="100000"/>
              </a:lnSpc>
              <a:spcBef>
                <a:spcPts val="0"/>
              </a:spcBef>
              <a:spcAft>
                <a:spcPts val="1200"/>
              </a:spcAft>
              <a:buClrTx/>
              <a:buSzTx/>
              <a:buFontTx/>
              <a:buNone/>
              <a:tabLst/>
              <a:defRPr/>
            </a:pPr>
            <a:r>
              <a:rPr lang="es-419" sz="1200" i="1" noProof="0" dirty="0" smtClean="0">
                <a:latin typeface="Arial" panose="020B0604020202020204" pitchFamily="34" charset="0"/>
                <a:cs typeface="Arial" panose="020B0604020202020204" pitchFamily="34" charset="0"/>
              </a:rPr>
              <a:t>Estándar 30: La organización planea, despliega y evalúa programas de promoción de la salud y prevención de la enfermedad, acordes con los problemas más significativos de salud pública de la población que atiende. Los resultados del seguimiento evidencian impacto en la población usuaria. Los programas incluyen, cuando apliquen, mas no se restringen a: </a:t>
            </a:r>
            <a:r>
              <a:rPr lang="es-419" sz="1200" b="1" i="1" u="sng" noProof="0" dirty="0" smtClean="0">
                <a:latin typeface="Arial" panose="020B0604020202020204" pitchFamily="34" charset="0"/>
                <a:cs typeface="Arial" panose="020B0604020202020204" pitchFamily="34" charset="0"/>
              </a:rPr>
              <a:t>Programas nutricionales y alimentarios”</a:t>
            </a:r>
          </a:p>
          <a:p>
            <a:pPr indent="0">
              <a:lnSpc>
                <a:spcPct val="100000"/>
              </a:lnSpc>
              <a:spcAft>
                <a:spcPts val="1200"/>
              </a:spcAft>
              <a:buNone/>
            </a:pPr>
            <a:endParaRPr lang="es-419" sz="1200" noProof="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17</a:t>
            </a:fld>
            <a:endParaRPr lang="es-CO" dirty="0"/>
          </a:p>
        </p:txBody>
      </p:sp>
    </p:spTree>
    <p:extLst>
      <p:ext uri="{BB962C8B-B14F-4D97-AF65-F5344CB8AC3E}">
        <p14:creationId xmlns:p14="http://schemas.microsoft.com/office/powerpoint/2010/main" val="2265191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0">
              <a:lnSpc>
                <a:spcPct val="100000"/>
              </a:lnSpc>
              <a:spcAft>
                <a:spcPts val="1200"/>
              </a:spcAft>
              <a:buNone/>
            </a:pPr>
            <a:r>
              <a:rPr lang="es-CO" sz="1200" i="1" noProof="0" dirty="0"/>
              <a:t>“Estándar 33: en el proceso de planeación de la atención, la organización debe tener una política de atención humanizada como elemento fundamental de respeto hacia el usuario, su privacidad y dignidad.</a:t>
            </a:r>
          </a:p>
          <a:p>
            <a:pPr marL="0" marR="0" lvl="0" indent="0" algn="l" defTabSz="914400" rtl="0" eaLnBrk="1" fontAlgn="auto" latinLnBrk="0" hangingPunct="1">
              <a:lnSpc>
                <a:spcPct val="100000"/>
              </a:lnSpc>
              <a:spcBef>
                <a:spcPts val="0"/>
              </a:spcBef>
              <a:spcAft>
                <a:spcPts val="1200"/>
              </a:spcAft>
              <a:buClrTx/>
              <a:buSzTx/>
              <a:buFontTx/>
              <a:buNone/>
              <a:tabLst/>
              <a:defRPr/>
            </a:pPr>
            <a:r>
              <a:rPr lang="es-CO" sz="1200" i="1" noProof="0" dirty="0"/>
              <a:t>Estándar 40: La organización cuenta con procesos </a:t>
            </a:r>
            <a:r>
              <a:rPr lang="es-CO" sz="1200" i="1" noProof="0" dirty="0" smtClean="0"/>
              <a:t>estandarizados, </a:t>
            </a:r>
            <a:r>
              <a:rPr lang="es-CO" sz="1200" i="1" noProof="0" dirty="0"/>
              <a:t>que garantizan la prevención y el control de las infecciones durante el proceso de atención del usuario. Los procesos son basados en guías o protocolos que incluyen: </a:t>
            </a:r>
            <a:r>
              <a:rPr lang="es-CO" sz="1200" b="1" i="1" u="sng" noProof="0" dirty="0"/>
              <a:t>Garantía del uso de técnicas asépticas para la preparación de medicamentos intravenosos, quimioterapia o nutrición parenteral.</a:t>
            </a:r>
          </a:p>
          <a:p>
            <a:pPr indent="0">
              <a:lnSpc>
                <a:spcPct val="100000"/>
              </a:lnSpc>
              <a:spcAft>
                <a:spcPts val="1200"/>
              </a:spcAft>
              <a:buNone/>
            </a:pPr>
            <a:r>
              <a:rPr lang="es-CO" sz="1200" i="1" noProof="0" dirty="0"/>
              <a:t>Estándar 41: Existe un plan de cuidado y tratamiento que incorpore de manera integral el análisis de riesgo y las necesidades del paciente y su </a:t>
            </a:r>
            <a:r>
              <a:rPr lang="es-CO" sz="1200" i="1" noProof="0" dirty="0" smtClean="0"/>
              <a:t>familia, </a:t>
            </a:r>
            <a:r>
              <a:rPr lang="es-CO" sz="1200" i="1" noProof="0" dirty="0"/>
              <a:t>mediante la adecuada articulación del equipo interdisciplinario requerido para tal fin.</a:t>
            </a:r>
          </a:p>
          <a:p>
            <a:pPr indent="0">
              <a:lnSpc>
                <a:spcPct val="100000"/>
              </a:lnSpc>
              <a:spcAft>
                <a:spcPts val="1200"/>
              </a:spcAft>
              <a:buNone/>
            </a:pPr>
            <a:r>
              <a:rPr lang="es-CO" sz="1200" i="1" noProof="0" dirty="0"/>
              <a:t>Estándar 51: La organización cuenta con un proceso estandarizado para el egreso de los pacientes, que garantiza al usuario y su familia la adecuada finalización de la atención y su posterior seguimiento. Incluye: </a:t>
            </a:r>
            <a:r>
              <a:rPr lang="es-CO" sz="1200" b="1" i="1" u="sng" noProof="0" dirty="0"/>
              <a:t>El profesional tratante debe proveer información básica al usuario y su familia como resultado de su atención. Especial importancia se le da a los cuidados y el autocuidado en casa (dietas especiales, seguimiento farmacológico, ejercicios, rehabilitación, etc.)”</a:t>
            </a:r>
            <a:endParaRPr lang="es-CO" sz="1200" i="1" noProof="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18</a:t>
            </a:fld>
            <a:endParaRPr lang="es-CO" dirty="0"/>
          </a:p>
        </p:txBody>
      </p:sp>
    </p:spTree>
    <p:extLst>
      <p:ext uri="{BB962C8B-B14F-4D97-AF65-F5344CB8AC3E}">
        <p14:creationId xmlns:p14="http://schemas.microsoft.com/office/powerpoint/2010/main" val="1045051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sz="1000" i="1" noProof="0" dirty="0"/>
              <a:t>“Manual de acreditación en salud Ambulatoria y Hospitalario de Colombia incluye nuevas modificaciones o inclusiones, donde explica que la totalidad de prácticas seguras propuestas se enlaza con la “Guía técnica de buenas prácticas en seguridad de Pacientes“ y los paquetes instruccionales.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000" i="1" noProof="0" dirty="0"/>
              <a:t>El modelo pedagógico en el que se han diseñado los </a:t>
            </a:r>
            <a:r>
              <a:rPr lang="es-CO" sz="1000" b="1" i="1" u="sng" noProof="0" dirty="0"/>
              <a:t>paquetes instruccionales</a:t>
            </a:r>
            <a:r>
              <a:rPr lang="es-CO" sz="1000" i="1" noProof="0" dirty="0"/>
              <a:t> es el ABP (Aprendizaje Basado en Problemas). Este modelo está centrado en el aprendizaje que busca incluir en la reflexión distintos aportes para que se mire la realidad desde una dimensión más compleja e integral. Pretende llevar los temas de análisis a la formulación de grandes preguntas-problemas que enriquecen la discusión en función de resolver un problema”</a:t>
            </a:r>
            <a:endParaRPr lang="es-CO" sz="1000" i="1" noProof="0" dirty="0">
              <a:latin typeface="Arial" panose="020B0604020202020204" pitchFamily="34" charset="0"/>
              <a:cs typeface="Arial" panose="020B0604020202020204" pitchFamily="34" charset="0"/>
            </a:endParaRPr>
          </a:p>
          <a:p>
            <a:pPr marL="0" indent="0">
              <a:buFontTx/>
              <a:buNone/>
            </a:pPr>
            <a:endParaRPr lang="es-CO" sz="1000" dirty="0"/>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19</a:t>
            </a:fld>
            <a:endParaRPr lang="es-CO" dirty="0"/>
          </a:p>
        </p:txBody>
      </p:sp>
    </p:spTree>
    <p:extLst>
      <p:ext uri="{BB962C8B-B14F-4D97-AF65-F5344CB8AC3E}">
        <p14:creationId xmlns:p14="http://schemas.microsoft.com/office/powerpoint/2010/main" val="4275157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000" i="1" dirty="0"/>
              <a:t>“El problema es el punto de partida del estudio, pero no con el objetivo de dar una respuesta y cerrar la discusión, sino de buscar nuevos problemas para que se eternicen las preguntas y, de este modo, se incentive el permanente aprendizaje que promueve un conocimiento dinámico acorde con la cambiante realidad” </a:t>
            </a:r>
            <a:endParaRPr lang="es-CO" sz="1000" i="1" dirty="0">
              <a:latin typeface="Arial" panose="020B0604020202020204" pitchFamily="34" charset="0"/>
              <a:cs typeface="Arial" panose="020B0604020202020204" pitchFamily="34" charset="0"/>
            </a:endParaRPr>
          </a:p>
          <a:p>
            <a:pPr marL="0" indent="0">
              <a:buFontTx/>
              <a:buNone/>
            </a:pPr>
            <a:endParaRPr lang="es-CO" sz="1000" dirty="0"/>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20</a:t>
            </a:fld>
            <a:endParaRPr lang="es-CO" dirty="0"/>
          </a:p>
        </p:txBody>
      </p:sp>
    </p:spTree>
    <p:extLst>
      <p:ext uri="{BB962C8B-B14F-4D97-AF65-F5344CB8AC3E}">
        <p14:creationId xmlns:p14="http://schemas.microsoft.com/office/powerpoint/2010/main" val="4215652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s-CO" sz="1000" dirty="0"/>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21</a:t>
            </a:fld>
            <a:endParaRPr lang="es-CO" dirty="0"/>
          </a:p>
        </p:txBody>
      </p:sp>
    </p:spTree>
    <p:extLst>
      <p:ext uri="{BB962C8B-B14F-4D97-AF65-F5344CB8AC3E}">
        <p14:creationId xmlns:p14="http://schemas.microsoft.com/office/powerpoint/2010/main" val="3325217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s-CO" sz="10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2</a:t>
            </a:fld>
            <a:endParaRPr lang="es-CO" dirty="0"/>
          </a:p>
        </p:txBody>
      </p:sp>
    </p:spTree>
    <p:extLst>
      <p:ext uri="{BB962C8B-B14F-4D97-AF65-F5344CB8AC3E}">
        <p14:creationId xmlns:p14="http://schemas.microsoft.com/office/powerpoint/2010/main" val="1374810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s-CO" sz="1000" dirty="0"/>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22</a:t>
            </a:fld>
            <a:endParaRPr lang="es-CO" dirty="0"/>
          </a:p>
        </p:txBody>
      </p:sp>
    </p:spTree>
    <p:extLst>
      <p:ext uri="{BB962C8B-B14F-4D97-AF65-F5344CB8AC3E}">
        <p14:creationId xmlns:p14="http://schemas.microsoft.com/office/powerpoint/2010/main" val="41063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000" dirty="0"/>
              <a:t>Comunicar los planes de cuidado nutricional: todos los aspectos del plan de cuidado nutricional del paciente, incluidas las evaluaciones seriadas y las metas de tratamiento, tienen que estar documentados cuidadosamente en la historia clínica, actualizados con regularidad y comunicados de forma efectiva a los proveedores del cuidado de la salud</a:t>
            </a:r>
          </a:p>
          <a:p>
            <a:pPr marL="0" indent="0">
              <a:buFontTx/>
              <a:buNone/>
            </a:pPr>
            <a:endParaRPr lang="es-CO" sz="1000" dirty="0"/>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23</a:t>
            </a:fld>
            <a:endParaRPr lang="es-CO" dirty="0"/>
          </a:p>
        </p:txBody>
      </p:sp>
    </p:spTree>
    <p:extLst>
      <p:ext uri="{BB962C8B-B14F-4D97-AF65-F5344CB8AC3E}">
        <p14:creationId xmlns:p14="http://schemas.microsoft.com/office/powerpoint/2010/main" val="1947659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1 Marcador de imagen de diapositiva">
            <a:extLst>
              <a:ext uri="{FF2B5EF4-FFF2-40B4-BE49-F238E27FC236}">
                <a16:creationId xmlns:a16="http://schemas.microsoft.com/office/drawing/2014/main" id="{7FD254AF-12C6-1E4B-AB7D-8090A96A6196}"/>
              </a:ext>
            </a:extLst>
          </p:cNvPr>
          <p:cNvSpPr>
            <a:spLocks noGrp="1" noRot="1" noChangeAspect="1" noTextEdit="1"/>
          </p:cNvSpPr>
          <p:nvPr>
            <p:ph type="sldImg"/>
          </p:nvPr>
        </p:nvSpPr>
        <p:spPr>
          <a:ln/>
        </p:spPr>
      </p:sp>
      <p:sp>
        <p:nvSpPr>
          <p:cNvPr id="3" name="2 Marcador de notas">
            <a:extLst>
              <a:ext uri="{FF2B5EF4-FFF2-40B4-BE49-F238E27FC236}">
                <a16:creationId xmlns:a16="http://schemas.microsoft.com/office/drawing/2014/main" id="{D9C5C499-0CAD-8B43-952A-640AAA4C4F82}"/>
              </a:ext>
            </a:extLst>
          </p:cNvPr>
          <p:cNvSpPr>
            <a:spLocks noGrp="1"/>
          </p:cNvSpPr>
          <p:nvPr>
            <p:ph type="body" idx="1"/>
          </p:nvPr>
        </p:nvSpPr>
        <p:spPr/>
        <p:txBody>
          <a:bodyPr/>
          <a:lstStyle/>
          <a:p>
            <a:pPr marL="180975" indent="-180975">
              <a:defRPr/>
            </a:pPr>
            <a:endParaRPr lang="es-CO" dirty="0"/>
          </a:p>
        </p:txBody>
      </p:sp>
      <p:sp>
        <p:nvSpPr>
          <p:cNvPr id="67588" name="3 Marcador de número de diapositiva">
            <a:extLst>
              <a:ext uri="{FF2B5EF4-FFF2-40B4-BE49-F238E27FC236}">
                <a16:creationId xmlns:a16="http://schemas.microsoft.com/office/drawing/2014/main" id="{DAE7E779-DBCC-0B43-A12A-B987ED17A7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71ACA944-3C4D-D84D-B8F4-FFBF70A7BBF0}" type="slidenum">
              <a:rPr lang="es-ES" altLang="es-CO" smtClean="0"/>
              <a:pPr>
                <a:spcBef>
                  <a:spcPct val="0"/>
                </a:spcBef>
              </a:pPr>
              <a:t>24</a:t>
            </a:fld>
            <a:endParaRPr lang="es-ES" altLang="es-CO" dirty="0"/>
          </a:p>
        </p:txBody>
      </p:sp>
    </p:spTree>
    <p:extLst>
      <p:ext uri="{BB962C8B-B14F-4D97-AF65-F5344CB8AC3E}">
        <p14:creationId xmlns:p14="http://schemas.microsoft.com/office/powerpoint/2010/main" val="417539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sz="1000" dirty="0" smtClean="0">
                <a:latin typeface="Arial" panose="020B0604020202020204" pitchFamily="34" charset="0"/>
                <a:cs typeface="Arial" panose="020B0604020202020204" pitchFamily="34" charset="0"/>
              </a:rPr>
              <a:t>A la desnutrición </a:t>
            </a:r>
            <a:r>
              <a:rPr lang="es-CO" sz="1000" dirty="0">
                <a:latin typeface="Arial" panose="020B0604020202020204" pitchFamily="34" charset="0"/>
                <a:cs typeface="Arial" panose="020B0604020202020204" pitchFamily="34" charset="0"/>
              </a:rPr>
              <a:t>en el ámbito hospitalario la precede la malnutrición y esta se puede considerar como un evento adverso de la </a:t>
            </a:r>
            <a:r>
              <a:rPr lang="es-CO" sz="1000" dirty="0" smtClean="0">
                <a:latin typeface="Arial" panose="020B0604020202020204" pitchFamily="34" charset="0"/>
                <a:cs typeface="Arial" panose="020B0604020202020204" pitchFamily="34" charset="0"/>
              </a:rPr>
              <a:t>hospitalización, </a:t>
            </a:r>
            <a:r>
              <a:rPr lang="es-CO" sz="1000" dirty="0">
                <a:latin typeface="Arial" panose="020B0604020202020204" pitchFamily="34" charset="0"/>
                <a:cs typeface="Arial" panose="020B0604020202020204" pitchFamily="34" charset="0"/>
              </a:rPr>
              <a:t>la cual se sigue presentado a pesar que hay evidencia que desmuestra que es evitable.</a:t>
            </a:r>
          </a:p>
          <a:p>
            <a:r>
              <a:rPr lang="es-CO" sz="1000" dirty="0">
                <a:latin typeface="Arial" panose="020B0604020202020204" pitchFamily="34" charset="0"/>
                <a:cs typeface="Arial" panose="020B0604020202020204" pitchFamily="34" charset="0"/>
              </a:rPr>
              <a:t>Según la OMS el </a:t>
            </a:r>
            <a:r>
              <a:rPr lang="es-CO" sz="1200" b="0" i="0" kern="1200" dirty="0">
                <a:solidFill>
                  <a:schemeClr val="tx1"/>
                </a:solidFill>
                <a:effectLst/>
                <a:latin typeface="+mn-lt"/>
                <a:ea typeface="+mn-ea"/>
                <a:cs typeface="+mn-cs"/>
              </a:rPr>
              <a:t>término «malnutrición» se refiere a las carencias, los excesos y los desequilibrios de la ingesta calórica y de nutrientes de una persona.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000" dirty="0">
                <a:latin typeface="Arial" panose="020B0604020202020204" pitchFamily="34" charset="0"/>
                <a:cs typeface="Arial" panose="020B0604020202020204" pitchFamily="34" charset="0"/>
              </a:rPr>
              <a:t>Continuar con el dignóstico de malnutrición en el ámbito hospitalario en la siguiente diapositiva.</a:t>
            </a: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3</a:t>
            </a:fld>
            <a:endParaRPr lang="es-CO" dirty="0"/>
          </a:p>
        </p:txBody>
      </p:sp>
    </p:spTree>
    <p:extLst>
      <p:ext uri="{BB962C8B-B14F-4D97-AF65-F5344CB8AC3E}">
        <p14:creationId xmlns:p14="http://schemas.microsoft.com/office/powerpoint/2010/main" val="89289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a:xfrm>
            <a:off x="685799" y="4400550"/>
            <a:ext cx="5850467" cy="2051050"/>
          </a:xfrm>
        </p:spPr>
        <p:txBody>
          <a:bodyPr>
            <a:normAutofit/>
          </a:bodyPr>
          <a:lstStyle/>
          <a:p>
            <a:pPr marL="0" indent="0">
              <a:buFontTx/>
              <a:buNone/>
            </a:pPr>
            <a:r>
              <a:rPr lang="es-CO" sz="1200" noProof="0" dirty="0">
                <a:latin typeface="Arial" panose="020B0604020202020204" pitchFamily="34" charset="0"/>
                <a:cs typeface="Arial" panose="020B0604020202020204" pitchFamily="34" charset="0"/>
              </a:rPr>
              <a:t>Después de tener claro </a:t>
            </a:r>
            <a:r>
              <a:rPr lang="es-CO" sz="1200" noProof="0" dirty="0" smtClean="0">
                <a:latin typeface="Arial" panose="020B0604020202020204" pitchFamily="34" charset="0"/>
                <a:cs typeface="Arial" panose="020B0604020202020204" pitchFamily="34" charset="0"/>
              </a:rPr>
              <a:t>qué </a:t>
            </a:r>
            <a:r>
              <a:rPr lang="es-CO" sz="1200" noProof="0" dirty="0">
                <a:latin typeface="Arial" panose="020B0604020202020204" pitchFamily="34" charset="0"/>
                <a:cs typeface="Arial" panose="020B0604020202020204" pitchFamily="34" charset="0"/>
              </a:rPr>
              <a:t>es la malnutrición y </a:t>
            </a:r>
            <a:r>
              <a:rPr lang="es-CO" sz="1200" noProof="0" dirty="0" smtClean="0">
                <a:latin typeface="Arial" panose="020B0604020202020204" pitchFamily="34" charset="0"/>
                <a:cs typeface="Arial" panose="020B0604020202020204" pitchFamily="34" charset="0"/>
              </a:rPr>
              <a:t>cómo </a:t>
            </a:r>
            <a:r>
              <a:rPr lang="es-CO" sz="1200" noProof="0" dirty="0">
                <a:latin typeface="Arial" panose="020B0604020202020204" pitchFamily="34" charset="0"/>
                <a:cs typeface="Arial" panose="020B0604020202020204" pitchFamily="34" charset="0"/>
              </a:rPr>
              <a:t>se </a:t>
            </a:r>
            <a:r>
              <a:rPr lang="es-CO" sz="1200" noProof="0" dirty="0" smtClean="0">
                <a:latin typeface="Arial" panose="020B0604020202020204" pitchFamily="34" charset="0"/>
                <a:cs typeface="Arial" panose="020B0604020202020204" pitchFamily="34" charset="0"/>
              </a:rPr>
              <a:t>diagnostica, </a:t>
            </a:r>
            <a:r>
              <a:rPr lang="es-CO" sz="1200" noProof="0" dirty="0">
                <a:latin typeface="Arial" panose="020B0604020202020204" pitchFamily="34" charset="0"/>
                <a:cs typeface="Arial" panose="020B0604020202020204" pitchFamily="34" charset="0"/>
              </a:rPr>
              <a:t>es necesario entender la desnutrición en el ámbito hospitalario</a:t>
            </a:r>
            <a:r>
              <a:rPr lang="es-CO" sz="1200" dirty="0">
                <a:latin typeface="Arial" panose="020B0604020202020204" pitchFamily="34" charset="0"/>
                <a:cs typeface="Arial" panose="020B0604020202020204" pitchFamily="34" charset="0"/>
              </a:rPr>
              <a:t>.</a:t>
            </a:r>
          </a:p>
          <a:p>
            <a:pPr marL="0" indent="0">
              <a:buFontTx/>
              <a:buNone/>
            </a:pPr>
            <a:endParaRPr lang="es-CO" i="1"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4</a:t>
            </a:fld>
            <a:endParaRPr lang="es-CO" dirty="0"/>
          </a:p>
        </p:txBody>
      </p:sp>
    </p:spTree>
    <p:extLst>
      <p:ext uri="{BB962C8B-B14F-4D97-AF65-F5344CB8AC3E}">
        <p14:creationId xmlns:p14="http://schemas.microsoft.com/office/powerpoint/2010/main" val="2103868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itchFamily="34" charset="0"/>
              </a:rPr>
              <a:t>Butterworth CE. The skeleton in the closet. 1974. Nutrition. 1994; 5:435-441. </a:t>
            </a:r>
            <a:r>
              <a:rPr lang="es-CO" sz="1000" dirty="0"/>
              <a:t>Nutr. Hosp. (2005) XX (4) 297-307. Clinical Nutrition 34 (2015) 1088-1092 </a:t>
            </a:r>
          </a:p>
          <a:p>
            <a:pPr marL="0" indent="0">
              <a:buFontTx/>
              <a:buNone/>
            </a:pPr>
            <a:r>
              <a:rPr lang="es-CO" sz="1000" dirty="0">
                <a:latin typeface="Arial" panose="020B0604020202020204" pitchFamily="34" charset="0"/>
                <a:cs typeface="Arial" panose="020B0604020202020204" pitchFamily="34" charset="0"/>
              </a:rPr>
              <a:t>El artículo original apareció hace cuatro décadas, describe 14 ejemplos de </a:t>
            </a:r>
            <a:r>
              <a:rPr lang="es-CO" sz="1000" i="1" dirty="0">
                <a:latin typeface="Arial" panose="020B0604020202020204" pitchFamily="34" charset="0"/>
                <a:cs typeface="Arial" panose="020B0604020202020204" pitchFamily="34" charset="0"/>
              </a:rPr>
              <a:t>“neglicencia” </a:t>
            </a:r>
            <a:r>
              <a:rPr lang="es-CO" sz="1000" dirty="0">
                <a:latin typeface="Arial" panose="020B0604020202020204" pitchFamily="34" charset="0"/>
                <a:cs typeface="Arial" panose="020B0604020202020204" pitchFamily="34" charset="0"/>
              </a:rPr>
              <a:t>relacionada con la atención y el manejo nutricional de los pacientes hospitalizados que se continuan presentando en la actualidad.</a:t>
            </a:r>
          </a:p>
          <a:p>
            <a:pPr marL="0" indent="0">
              <a:buFontTx/>
              <a:buNone/>
            </a:pPr>
            <a:r>
              <a:rPr lang="es-CO" sz="1200" b="0" i="0" kern="1200" dirty="0">
                <a:solidFill>
                  <a:schemeClr val="tx1"/>
                </a:solidFill>
                <a:effectLst/>
                <a:latin typeface="+mn-lt"/>
                <a:ea typeface="+mn-ea"/>
                <a:cs typeface="+mn-cs"/>
              </a:rPr>
              <a:t>Butterworth introduce el término "</a:t>
            </a:r>
            <a:r>
              <a:rPr lang="es-CO" sz="1200" b="0" i="1" kern="1200" dirty="0">
                <a:solidFill>
                  <a:schemeClr val="tx1"/>
                </a:solidFill>
                <a:effectLst/>
                <a:latin typeface="+mn-lt"/>
                <a:ea typeface="+mn-ea"/>
                <a:cs typeface="+mn-cs"/>
              </a:rPr>
              <a:t>desnutrición iatrogénica" </a:t>
            </a:r>
            <a:r>
              <a:rPr lang="es-CO" sz="1200" b="0" i="0" kern="1200" dirty="0">
                <a:solidFill>
                  <a:schemeClr val="tx1"/>
                </a:solidFill>
                <a:effectLst/>
                <a:latin typeface="+mn-lt"/>
                <a:ea typeface="+mn-ea"/>
                <a:cs typeface="+mn-cs"/>
              </a:rPr>
              <a:t>que agrupa los 14 puntos propuestos por </a:t>
            </a:r>
            <a:r>
              <a:rPr lang="es-CO" sz="1200" b="0" i="0" kern="1200" dirty="0" smtClean="0">
                <a:solidFill>
                  <a:schemeClr val="tx1"/>
                </a:solidFill>
                <a:effectLst/>
                <a:latin typeface="+mn-lt"/>
                <a:ea typeface="+mn-ea"/>
                <a:cs typeface="+mn-cs"/>
              </a:rPr>
              <a:t>él, </a:t>
            </a:r>
            <a:r>
              <a:rPr lang="es-CO" sz="1200" b="0" i="0" kern="1200" dirty="0">
                <a:solidFill>
                  <a:schemeClr val="tx1"/>
                </a:solidFill>
                <a:effectLst/>
                <a:latin typeface="+mn-lt"/>
                <a:ea typeface="+mn-ea"/>
                <a:cs typeface="+mn-cs"/>
              </a:rPr>
              <a:t>donde claramente se ve como la desnutrición en los pacientes hospitalizados se deriva en mayor proporción por eventos evitables en la práctica clínica, </a:t>
            </a:r>
            <a:r>
              <a:rPr lang="es-CO" sz="1200" b="0" i="1" kern="1200" dirty="0">
                <a:solidFill>
                  <a:schemeClr val="tx1"/>
                </a:solidFill>
                <a:effectLst/>
                <a:latin typeface="+mn-lt"/>
                <a:ea typeface="+mn-ea"/>
                <a:cs typeface="+mn-cs"/>
              </a:rPr>
              <a:t>“acciones u omisiones” </a:t>
            </a:r>
            <a:r>
              <a:rPr lang="es-CO" sz="1200" b="0" i="0" kern="1200" dirty="0">
                <a:solidFill>
                  <a:schemeClr val="tx1"/>
                </a:solidFill>
                <a:effectLst/>
                <a:latin typeface="+mn-lt"/>
                <a:ea typeface="+mn-ea"/>
                <a:cs typeface="+mn-cs"/>
              </a:rPr>
              <a:t>de los profesionales de la salud.</a:t>
            </a:r>
          </a:p>
          <a:p>
            <a:pPr marL="0" indent="0">
              <a:buFontTx/>
              <a:buNone/>
            </a:pPr>
            <a:r>
              <a:rPr lang="es-CO" sz="1000" dirty="0"/>
              <a:t>Textualmente el articulo decribe lo siguiente que es la mejor explicación de lo que sucede en la práctica diaria </a:t>
            </a:r>
            <a:r>
              <a:rPr lang="es-CO" sz="1000" i="1" dirty="0"/>
              <a:t>“(Nutr. Hosp. (2005) XX (4) 297-307) </a:t>
            </a:r>
            <a:r>
              <a:rPr lang="es-CO" sz="1000" b="0" i="1" kern="1200" dirty="0">
                <a:solidFill>
                  <a:schemeClr val="tx1"/>
                </a:solidFill>
                <a:effectLst/>
                <a:latin typeface="+mn-lt"/>
                <a:ea typeface="+mn-ea"/>
                <a:cs typeface="+mn-cs"/>
              </a:rPr>
              <a:t>N</a:t>
            </a:r>
            <a:r>
              <a:rPr lang="es-CO" sz="1000" i="1" dirty="0"/>
              <a:t>o es necesario empeñar tecnologías excesivamente caras para obtener un perfil nutricional completo del paciente: sólo bastan una pesa, un tallímetro, una cinta métrica, un calibrador de pliegues (en honor a la verdad, la única tecnología cara en este ejercicio), y las determinaciones hematológicas y bioquímicas de rutina”</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000" i="1" dirty="0">
                <a:latin typeface="+mn-lt"/>
                <a:cs typeface="+mn-cs"/>
              </a:rPr>
              <a:t>“</a:t>
            </a:r>
            <a:r>
              <a:rPr lang="es-CO" sz="1000" i="1" dirty="0">
                <a:latin typeface="Arial" panose="020B0604020202020204" pitchFamily="34" charset="0"/>
                <a:cs typeface="Arial" panose="020B0604020202020204" pitchFamily="34" charset="0"/>
              </a:rPr>
              <a:t>Cifras de hasta 40%, 50% o 60% de riesgo nutricional o nutrición subóptima, son inaceptables en el siglo XXI”</a:t>
            </a: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5</a:t>
            </a:fld>
            <a:endParaRPr lang="es-CO" dirty="0"/>
          </a:p>
        </p:txBody>
      </p:sp>
    </p:spTree>
    <p:extLst>
      <p:ext uri="{BB962C8B-B14F-4D97-AF65-F5344CB8AC3E}">
        <p14:creationId xmlns:p14="http://schemas.microsoft.com/office/powerpoint/2010/main" val="18874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itchFamily="34" charset="0"/>
              </a:rPr>
              <a:t>Butterworth CE. The skeleton in the closet. 1974. Nutrition. 1994; 5:435-441. </a:t>
            </a:r>
            <a:r>
              <a:rPr lang="es-CO" sz="1000" dirty="0"/>
              <a:t>Nutr. Hosp. (2005) XX (4) 297-307. Clinical Nutrition 34 (2015) 1088-1092 </a:t>
            </a:r>
          </a:p>
          <a:p>
            <a:pPr marL="0" indent="0">
              <a:buFontTx/>
              <a:buNone/>
            </a:pPr>
            <a:r>
              <a:rPr lang="es-CO" sz="1000" dirty="0">
                <a:latin typeface="Arial" panose="020B0604020202020204" pitchFamily="34" charset="0"/>
                <a:cs typeface="Arial" panose="020B0604020202020204" pitchFamily="34" charset="0"/>
              </a:rPr>
              <a:t>El artículo original apareció hace cuatro décadas, describe 14 ejemplos de </a:t>
            </a:r>
            <a:r>
              <a:rPr lang="es-CO" sz="1000" i="1" dirty="0">
                <a:latin typeface="Arial" panose="020B0604020202020204" pitchFamily="34" charset="0"/>
                <a:cs typeface="Arial" panose="020B0604020202020204" pitchFamily="34" charset="0"/>
              </a:rPr>
              <a:t>“neglicencia” </a:t>
            </a:r>
            <a:r>
              <a:rPr lang="es-CO" sz="1000" dirty="0">
                <a:latin typeface="Arial" panose="020B0604020202020204" pitchFamily="34" charset="0"/>
                <a:cs typeface="Arial" panose="020B0604020202020204" pitchFamily="34" charset="0"/>
              </a:rPr>
              <a:t>relacionada con la atención y el manejo nutricional de los pacientes hospitalizados que se continuan presentando en la actualidad.</a:t>
            </a:r>
          </a:p>
          <a:p>
            <a:pPr marL="0" indent="0">
              <a:buFontTx/>
              <a:buNone/>
            </a:pPr>
            <a:r>
              <a:rPr lang="es-CO" sz="1200" b="0" i="0" kern="1200" dirty="0">
                <a:solidFill>
                  <a:schemeClr val="tx1"/>
                </a:solidFill>
                <a:effectLst/>
                <a:latin typeface="+mn-lt"/>
                <a:ea typeface="+mn-ea"/>
                <a:cs typeface="+mn-cs"/>
              </a:rPr>
              <a:t>Butterworth introduce el término "</a:t>
            </a:r>
            <a:r>
              <a:rPr lang="es-CO" sz="1200" b="0" i="1" kern="1200" dirty="0">
                <a:solidFill>
                  <a:schemeClr val="tx1"/>
                </a:solidFill>
                <a:effectLst/>
                <a:latin typeface="+mn-lt"/>
                <a:ea typeface="+mn-ea"/>
                <a:cs typeface="+mn-cs"/>
              </a:rPr>
              <a:t>desnutrición iatrogénica" </a:t>
            </a:r>
            <a:r>
              <a:rPr lang="es-CO" sz="1200" b="0" i="0" kern="1200" dirty="0">
                <a:solidFill>
                  <a:schemeClr val="tx1"/>
                </a:solidFill>
                <a:effectLst/>
                <a:latin typeface="+mn-lt"/>
                <a:ea typeface="+mn-ea"/>
                <a:cs typeface="+mn-cs"/>
              </a:rPr>
              <a:t>que agrupa los 14 puntos propuestos por </a:t>
            </a:r>
            <a:r>
              <a:rPr lang="es-CO" sz="1200" b="0" i="0" kern="1200" dirty="0" smtClean="0">
                <a:solidFill>
                  <a:schemeClr val="tx1"/>
                </a:solidFill>
                <a:effectLst/>
                <a:latin typeface="+mn-lt"/>
                <a:ea typeface="+mn-ea"/>
                <a:cs typeface="+mn-cs"/>
              </a:rPr>
              <a:t>él, </a:t>
            </a:r>
            <a:r>
              <a:rPr lang="es-CO" sz="1200" b="0" i="0" kern="1200" dirty="0">
                <a:solidFill>
                  <a:schemeClr val="tx1"/>
                </a:solidFill>
                <a:effectLst/>
                <a:latin typeface="+mn-lt"/>
                <a:ea typeface="+mn-ea"/>
                <a:cs typeface="+mn-cs"/>
              </a:rPr>
              <a:t>donde claramente se ve como la desnutrición en los pacientes hospitalizados se deriva en mayor proporción por eventos evitables en la práctica clínica, </a:t>
            </a:r>
            <a:r>
              <a:rPr lang="es-CO" sz="1200" b="0" i="1" kern="1200" dirty="0">
                <a:solidFill>
                  <a:schemeClr val="tx1"/>
                </a:solidFill>
                <a:effectLst/>
                <a:latin typeface="+mn-lt"/>
                <a:ea typeface="+mn-ea"/>
                <a:cs typeface="+mn-cs"/>
              </a:rPr>
              <a:t>“acciones u omisiones” </a:t>
            </a:r>
            <a:r>
              <a:rPr lang="es-CO" sz="1200" b="0" i="0" kern="1200" dirty="0">
                <a:solidFill>
                  <a:schemeClr val="tx1"/>
                </a:solidFill>
                <a:effectLst/>
                <a:latin typeface="+mn-lt"/>
                <a:ea typeface="+mn-ea"/>
                <a:cs typeface="+mn-cs"/>
              </a:rPr>
              <a:t>de los profesionales de la salud.</a:t>
            </a:r>
          </a:p>
          <a:p>
            <a:pPr marL="0" indent="0">
              <a:buFontTx/>
              <a:buNone/>
            </a:pPr>
            <a:r>
              <a:rPr lang="es-CO" sz="1000" dirty="0"/>
              <a:t>Textualmente el articulo decribe lo siguiente que es la mejor explicación de lo que sucede en la práctica diaria </a:t>
            </a:r>
            <a:r>
              <a:rPr lang="es-CO" sz="1000" i="1" dirty="0"/>
              <a:t>“(Nutr. Hosp. (2005) XX (4) 297-307) </a:t>
            </a:r>
            <a:r>
              <a:rPr lang="es-CO" sz="1000" b="0" i="1" kern="1200" dirty="0">
                <a:solidFill>
                  <a:schemeClr val="tx1"/>
                </a:solidFill>
                <a:effectLst/>
                <a:latin typeface="+mn-lt"/>
                <a:ea typeface="+mn-ea"/>
                <a:cs typeface="+mn-cs"/>
              </a:rPr>
              <a:t>N</a:t>
            </a:r>
            <a:r>
              <a:rPr lang="es-CO" sz="1000" i="1" dirty="0"/>
              <a:t>o es necesario empeñar tecnologías excesivamente caras para obtener un perfil nutricional completo del paciente: sólo bastan una pesa, un tallímetro, una cinta métrica, un calibrador de pliegues (en honor a la verdad, la única tecnología cara en este ejercicio), y las determinaciones hematológicas y bioquímicas de rutina”</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000" i="1" dirty="0">
                <a:latin typeface="+mn-lt"/>
                <a:cs typeface="+mn-cs"/>
              </a:rPr>
              <a:t>“</a:t>
            </a:r>
            <a:r>
              <a:rPr lang="es-CO" sz="1000" i="1" dirty="0">
                <a:latin typeface="Arial" panose="020B0604020202020204" pitchFamily="34" charset="0"/>
                <a:cs typeface="Arial" panose="020B0604020202020204" pitchFamily="34" charset="0"/>
              </a:rPr>
              <a:t>Cifras de hasta 40%, 50% o 60% de riesgo nutricional o nutrición subóptima, son inaceptables en el siglo XXI”</a:t>
            </a: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6</a:t>
            </a:fld>
            <a:endParaRPr lang="es-CO" dirty="0"/>
          </a:p>
        </p:txBody>
      </p:sp>
    </p:spTree>
    <p:extLst>
      <p:ext uri="{BB962C8B-B14F-4D97-AF65-F5344CB8AC3E}">
        <p14:creationId xmlns:p14="http://schemas.microsoft.com/office/powerpoint/2010/main" val="2097587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sz="1000" dirty="0">
                <a:latin typeface="Arial" panose="020B0604020202020204" pitchFamily="34" charset="0"/>
                <a:cs typeface="Arial" panose="020B0604020202020204" pitchFamily="34" charset="0"/>
              </a:rPr>
              <a:t>La implicaciones de la desnutrición en el ámbito hospitalario pueden llevar a los pacientes, incluso hasta la muerte. Los pacientes desnutridos presentan un mayor consumo de recursos comparado con aquellos pacientes bien nutridos, en especial a expensas de un aumento en la estancia hospitalaria.</a:t>
            </a: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7</a:t>
            </a:fld>
            <a:endParaRPr lang="es-CO" dirty="0"/>
          </a:p>
        </p:txBody>
      </p:sp>
    </p:spTree>
    <p:extLst>
      <p:ext uri="{BB962C8B-B14F-4D97-AF65-F5344CB8AC3E}">
        <p14:creationId xmlns:p14="http://schemas.microsoft.com/office/powerpoint/2010/main" val="70186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sz="1000" noProof="0" dirty="0">
                <a:latin typeface="Arial" panose="020B0604020202020204" pitchFamily="34" charset="0"/>
                <a:cs typeface="Arial" panose="020B0604020202020204" pitchFamily="34" charset="0"/>
              </a:rPr>
              <a:t>Grafica que muestra los costos de la malnutrición en el sistema de salud por </a:t>
            </a:r>
            <a:r>
              <a:rPr lang="es-CO" sz="1000" noProof="0" dirty="0" smtClean="0">
                <a:latin typeface="Arial" panose="020B0604020202020204" pitchFamily="34" charset="0"/>
                <a:cs typeface="Arial" panose="020B0604020202020204" pitchFamily="34" charset="0"/>
              </a:rPr>
              <a:t>paciente, </a:t>
            </a:r>
            <a:r>
              <a:rPr lang="es-CO" sz="1000" noProof="0" dirty="0">
                <a:latin typeface="Arial" panose="020B0604020202020204" pitchFamily="34" charset="0"/>
                <a:cs typeface="Arial" panose="020B0604020202020204" pitchFamily="34" charset="0"/>
              </a:rPr>
              <a:t>por institución y por país; el articulo dice que </a:t>
            </a:r>
            <a:r>
              <a:rPr lang="es-CO" sz="1000" i="1" noProof="0" dirty="0">
                <a:latin typeface="Arial" panose="020B0604020202020204" pitchFamily="34" charset="0"/>
                <a:cs typeface="Arial" panose="020B0604020202020204" pitchFamily="34" charset="0"/>
              </a:rPr>
              <a:t>“los pacientes desnutridos incurren en costos entre un 30 a un 70% más altos durante la estadía en el hospital”.</a:t>
            </a:r>
          </a:p>
          <a:p>
            <a:pPr marL="0" indent="0">
              <a:buFontTx/>
              <a:buNone/>
            </a:pPr>
            <a:r>
              <a:rPr lang="es-CO" sz="1000" i="0" noProof="0" dirty="0">
                <a:latin typeface="Arial" panose="020B0604020202020204" pitchFamily="34" charset="0"/>
                <a:cs typeface="Arial" panose="020B0604020202020204" pitchFamily="34" charset="0"/>
              </a:rPr>
              <a:t>Los pacientes desnutridos en los hospitales impactan de manera significativa el sistema financiero de las instituciones, casi siempre se </a:t>
            </a:r>
            <a:r>
              <a:rPr lang="es-CO" sz="1000" i="0" noProof="0" dirty="0" smtClean="0">
                <a:latin typeface="Arial" panose="020B0604020202020204" pitchFamily="34" charset="0"/>
                <a:cs typeface="Arial" panose="020B0604020202020204" pitchFamily="34" charset="0"/>
              </a:rPr>
              <a:t>analizan </a:t>
            </a:r>
            <a:r>
              <a:rPr lang="es-CO" sz="1000" i="0" noProof="0" dirty="0">
                <a:latin typeface="Arial" panose="020B0604020202020204" pitchFamily="34" charset="0"/>
                <a:cs typeface="Arial" panose="020B0604020202020204" pitchFamily="34" charset="0"/>
              </a:rPr>
              <a:t>los costos enfocados en la estancia hospitalaria y en el giro cama, ya que el valor de un </a:t>
            </a:r>
            <a:r>
              <a:rPr lang="es-CO" sz="1000" i="0" noProof="0" dirty="0" smtClean="0">
                <a:latin typeface="Arial" panose="020B0604020202020204" pitchFamily="34" charset="0"/>
                <a:cs typeface="Arial" panose="020B0604020202020204" pitchFamily="34" charset="0"/>
              </a:rPr>
              <a:t>día </a:t>
            </a:r>
            <a:r>
              <a:rPr lang="es-CO" sz="1000" i="0" noProof="0" dirty="0">
                <a:latin typeface="Arial" panose="020B0604020202020204" pitchFamily="34" charset="0"/>
                <a:cs typeface="Arial" panose="020B0604020202020204" pitchFamily="34" charset="0"/>
              </a:rPr>
              <a:t>de hospitalización o un día de cuidado intensivo se puede cuantificar, a este costo, se le debe sumar que los pacientes desnutridos consumen más medicamentos, antibióticos, atención del personal de enfermería, atención del personal médico, ayudas diagnósticas y otra serie de </a:t>
            </a:r>
            <a:r>
              <a:rPr lang="es-CO" sz="1000" i="0" noProof="0" dirty="0" smtClean="0">
                <a:latin typeface="Arial" panose="020B0604020202020204" pitchFamily="34" charset="0"/>
                <a:cs typeface="Arial" panose="020B0604020202020204" pitchFamily="34" charset="0"/>
              </a:rPr>
              <a:t>intervenciones </a:t>
            </a:r>
            <a:r>
              <a:rPr lang="es-CO" sz="1000" i="0" noProof="0" dirty="0">
                <a:latin typeface="Arial" panose="020B0604020202020204" pitchFamily="34" charset="0"/>
                <a:cs typeface="Arial" panose="020B0604020202020204" pitchFamily="34" charset="0"/>
              </a:rPr>
              <a:t>que se hacen necesarias para manejar las complicaciones médicas y </a:t>
            </a:r>
            <a:r>
              <a:rPr lang="es-CO" sz="1000" i="0" noProof="0" dirty="0" smtClean="0">
                <a:latin typeface="Arial" panose="020B0604020202020204" pitchFamily="34" charset="0"/>
                <a:cs typeface="Arial" panose="020B0604020202020204" pitchFamily="34" charset="0"/>
              </a:rPr>
              <a:t>quirúrgicas </a:t>
            </a:r>
            <a:r>
              <a:rPr lang="es-CO" sz="1000" i="0" noProof="0" dirty="0">
                <a:latin typeface="Arial" panose="020B0604020202020204" pitchFamily="34" charset="0"/>
                <a:cs typeface="Arial" panose="020B0604020202020204" pitchFamily="34" charset="0"/>
              </a:rPr>
              <a:t>que seguramente van a presentar los pacientes con desnutrición.</a:t>
            </a:r>
          </a:p>
          <a:p>
            <a:pPr marL="0" indent="0">
              <a:buFontTx/>
              <a:buNone/>
            </a:pPr>
            <a:r>
              <a:rPr lang="es-CO" sz="1000" i="0" noProof="0" dirty="0">
                <a:latin typeface="Arial" panose="020B0604020202020204" pitchFamily="34" charset="0"/>
                <a:cs typeface="Arial" panose="020B0604020202020204" pitchFamily="34" charset="0"/>
              </a:rPr>
              <a:t>Los pacientes desnutridos en los hospitales se convierten en una carga financiera para el sistema de salud y para los aseguradores (EPS), además del costos que conlleva manejar de manera ambulatoria las comorbilidades y secuelas que deja la desnutrición en estos pacientes.</a:t>
            </a:r>
            <a:endParaRPr lang="es-CO" sz="1000" noProof="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8</a:t>
            </a:fld>
            <a:endParaRPr lang="es-CO" dirty="0"/>
          </a:p>
        </p:txBody>
      </p:sp>
    </p:spTree>
    <p:extLst>
      <p:ext uri="{BB962C8B-B14F-4D97-AF65-F5344CB8AC3E}">
        <p14:creationId xmlns:p14="http://schemas.microsoft.com/office/powerpoint/2010/main" val="57290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ltLang="es-CO" sz="1000" dirty="0">
                <a:latin typeface="Arial" panose="020B0604020202020204" pitchFamily="34" charset="0"/>
                <a:cs typeface="Arial" panose="020B0604020202020204" pitchFamily="34" charset="0"/>
              </a:rPr>
              <a:t>Estudio transversal: análisis descriptivo de 7 estudios transversales del NutritionDay (2009-2015)</a:t>
            </a:r>
          </a:p>
          <a:p>
            <a:r>
              <a:rPr lang="es-CO" altLang="es-CO" sz="1000" b="1" dirty="0">
                <a:latin typeface="Arial" panose="020B0604020202020204" pitchFamily="34" charset="0"/>
                <a:cs typeface="Arial" panose="020B0604020202020204" pitchFamily="34" charset="0"/>
              </a:rPr>
              <a:t>Objetivo:</a:t>
            </a:r>
            <a:r>
              <a:rPr lang="es-CO" altLang="es-CO" sz="1000" dirty="0">
                <a:latin typeface="Arial" panose="020B0604020202020204" pitchFamily="34" charset="0"/>
                <a:cs typeface="Arial" panose="020B0604020202020204" pitchFamily="34" charset="0"/>
              </a:rPr>
              <a:t> evaluar la prevalencia de riesgo nutricional; como se tamiza el riesgo nutricional; como el riesgo nutricional afecta la mortalidad y estancia hospitalaria.</a:t>
            </a:r>
          </a:p>
          <a:p>
            <a:r>
              <a:rPr lang="es-CO" altLang="es-CO" sz="1000" b="1" dirty="0">
                <a:latin typeface="Arial" panose="020B0604020202020204" pitchFamily="34" charset="0"/>
                <a:cs typeface="Arial" panose="020B0604020202020204" pitchFamily="34" charset="0"/>
              </a:rPr>
              <a:t>Resultados</a:t>
            </a:r>
            <a:r>
              <a:rPr lang="es-CO" altLang="es-CO" sz="1000" dirty="0">
                <a:latin typeface="Arial" panose="020B0604020202020204" pitchFamily="34" charset="0"/>
                <a:cs typeface="Arial" panose="020B0604020202020204" pitchFamily="34" charset="0"/>
              </a:rPr>
              <a:t>: Medición del riesgo nutricional con </a:t>
            </a:r>
            <a:r>
              <a:rPr lang="es-CO" sz="1000" dirty="0"/>
              <a:t>MST &gt;= 2 </a:t>
            </a:r>
            <a:r>
              <a:rPr lang="es-CO" altLang="es-CO" sz="1000" dirty="0">
                <a:latin typeface="Arial" panose="020B0604020202020204" pitchFamily="34" charset="0"/>
                <a:cs typeface="Arial" panose="020B0604020202020204" pitchFamily="34" charset="0"/>
              </a:rPr>
              <a:t>con este criterio de tamizaje, se encontro un 38% de pacientes en riesgo nutricional; del total de los pacientes en riesgo nutricional solo un 23% (1 de cada 4 pacientes) recibío alguna intervención nutricional; los pacientes con riesgo nutricional aumentaban su riesgo de mortalidad en un 94% y disminuían en un 18% la probabilidad de egreso hospitalario.  </a:t>
            </a:r>
          </a:p>
          <a:p>
            <a:endParaRPr lang="es-CO" altLang="es-CO" sz="10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72308B3E-A6FD-2245-BC0D-7C9021271505}" type="slidenum">
              <a:rPr lang="es-CO" smtClean="0"/>
              <a:pPr/>
              <a:t>9</a:t>
            </a:fld>
            <a:endParaRPr lang="es-CO" dirty="0"/>
          </a:p>
        </p:txBody>
      </p:sp>
    </p:spTree>
    <p:extLst>
      <p:ext uri="{BB962C8B-B14F-4D97-AF65-F5344CB8AC3E}">
        <p14:creationId xmlns:p14="http://schemas.microsoft.com/office/powerpoint/2010/main" val="35631730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302881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1825625"/>
            <a:ext cx="10515600" cy="4351338"/>
          </a:xfrm>
          <a:prstGeom prst="rect">
            <a:avLst/>
          </a:prstGeo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42288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a:prstGeom prst="rect">
            <a:avLst/>
          </a:prstGeo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218200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838200" y="1825625"/>
            <a:ext cx="1051560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325805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217314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6" name="Marcador de pie de página 5"/>
          <p:cNvSpPr>
            <a:spLocks noGrp="1"/>
          </p:cNvSpPr>
          <p:nvPr>
            <p:ph type="ftr" sz="quarter" idx="11"/>
          </p:nvPr>
        </p:nvSpPr>
        <p:spPr/>
        <p:txBody>
          <a:bodyPr/>
          <a:lstStyle/>
          <a:p>
            <a:endParaRPr lang="es-CO" dirty="0"/>
          </a:p>
        </p:txBody>
      </p:sp>
      <p:sp>
        <p:nvSpPr>
          <p:cNvPr id="7" name="Marcador de número de diapositiva 6"/>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350810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8" name="Marcador de pie de página 7"/>
          <p:cNvSpPr>
            <a:spLocks noGrp="1"/>
          </p:cNvSpPr>
          <p:nvPr>
            <p:ph type="ftr" sz="quarter" idx="11"/>
          </p:nvPr>
        </p:nvSpPr>
        <p:spPr/>
        <p:txBody>
          <a:bodyPr/>
          <a:lstStyle/>
          <a:p>
            <a:endParaRPr lang="es-CO" dirty="0"/>
          </a:p>
        </p:txBody>
      </p:sp>
      <p:sp>
        <p:nvSpPr>
          <p:cNvPr id="9" name="Marcador de número de diapositiva 8"/>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268584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4" name="Marcador de pie de página 3"/>
          <p:cNvSpPr>
            <a:spLocks noGrp="1"/>
          </p:cNvSpPr>
          <p:nvPr>
            <p:ph type="ftr" sz="quarter" idx="11"/>
          </p:nvPr>
        </p:nvSpPr>
        <p:spPr/>
        <p:txBody>
          <a:bodyPr/>
          <a:lstStyle/>
          <a:p>
            <a:endParaRPr lang="es-CO" dirty="0"/>
          </a:p>
        </p:txBody>
      </p:sp>
      <p:sp>
        <p:nvSpPr>
          <p:cNvPr id="5" name="Marcador de número de diapositiva 4"/>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1054396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3" name="Marcador de pie de página 2"/>
          <p:cNvSpPr>
            <a:spLocks noGrp="1"/>
          </p:cNvSpPr>
          <p:nvPr>
            <p:ph type="ftr" sz="quarter" idx="11"/>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130331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6" name="Marcador de pie de página 5"/>
          <p:cNvSpPr>
            <a:spLocks noGrp="1"/>
          </p:cNvSpPr>
          <p:nvPr>
            <p:ph type="ftr" sz="quarter" idx="11"/>
          </p:nvPr>
        </p:nvSpPr>
        <p:spPr/>
        <p:txBody>
          <a:bodyPr/>
          <a:lstStyle/>
          <a:p>
            <a:endParaRPr lang="es-CO" dirty="0"/>
          </a:p>
        </p:txBody>
      </p:sp>
      <p:sp>
        <p:nvSpPr>
          <p:cNvPr id="7" name="Marcador de número de diapositiva 6"/>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10534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3291CC8-1BF0-4D39-8BF8-9394A21365EB}" type="datetimeFigureOut">
              <a:rPr lang="es-CO" smtClean="0"/>
              <a:pPr/>
              <a:t>28/09/2020</a:t>
            </a:fld>
            <a:endParaRPr lang="es-CO" dirty="0"/>
          </a:p>
        </p:txBody>
      </p:sp>
      <p:sp>
        <p:nvSpPr>
          <p:cNvPr id="6" name="Marcador de pie de página 5"/>
          <p:cNvSpPr>
            <a:spLocks noGrp="1"/>
          </p:cNvSpPr>
          <p:nvPr>
            <p:ph type="ftr" sz="quarter" idx="11"/>
          </p:nvPr>
        </p:nvSpPr>
        <p:spPr/>
        <p:txBody>
          <a:bodyPr/>
          <a:lstStyle/>
          <a:p>
            <a:endParaRPr lang="es-CO" dirty="0"/>
          </a:p>
        </p:txBody>
      </p:sp>
      <p:sp>
        <p:nvSpPr>
          <p:cNvPr id="7" name="Marcador de número de diapositiva 6"/>
          <p:cNvSpPr>
            <a:spLocks noGrp="1"/>
          </p:cNvSpPr>
          <p:nvPr>
            <p:ph type="sldNum" sz="quarter" idx="12"/>
          </p:nvPr>
        </p:nvSpPr>
        <p:spPr/>
        <p:txBody>
          <a:body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329230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91CC8-1BF0-4D39-8BF8-9394A21365EB}" type="datetimeFigureOut">
              <a:rPr lang="es-CO" smtClean="0"/>
              <a:pPr/>
              <a:t>28/09/2020</a:t>
            </a:fld>
            <a:endParaRPr lang="es-CO"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DFD6-0408-4F50-AD43-A578F038F630}" type="slidenum">
              <a:rPr lang="es-CO" smtClean="0"/>
              <a:pPr/>
              <a:t>‹Nº›</a:t>
            </a:fld>
            <a:endParaRPr lang="es-CO" dirty="0"/>
          </a:p>
        </p:txBody>
      </p:sp>
    </p:spTree>
    <p:extLst>
      <p:ext uri="{BB962C8B-B14F-4D97-AF65-F5344CB8AC3E}">
        <p14:creationId xmlns:p14="http://schemas.microsoft.com/office/powerpoint/2010/main" val="223531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847815" y="772997"/>
            <a:ext cx="3682738" cy="1115555"/>
          </a:xfrm>
        </p:spPr>
        <p:txBody>
          <a:bodyPr>
            <a:normAutofit fontScale="90000"/>
          </a:bodyPr>
          <a:lstStyle/>
          <a:p>
            <a:r>
              <a:rPr lang="es-CO" sz="3200" b="1" dirty="0" smtClean="0">
                <a:ea typeface="Verdana" panose="020B0604030504040204" pitchFamily="34" charset="0"/>
              </a:rPr>
              <a:t/>
            </a:r>
            <a:br>
              <a:rPr lang="es-CO" sz="3200" b="1" dirty="0" smtClean="0">
                <a:ea typeface="Verdana" panose="020B0604030504040204" pitchFamily="34" charset="0"/>
              </a:rPr>
            </a:br>
            <a:r>
              <a:rPr lang="es-CO" sz="3600" b="1" dirty="0" smtClean="0">
                <a:solidFill>
                  <a:srgbClr val="1F1A34"/>
                </a:solidFill>
                <a:ea typeface="Verdana" panose="020B0604030504040204" pitchFamily="34" charset="0"/>
              </a:rPr>
              <a:t>PROFESIONALES</a:t>
            </a:r>
            <a:br>
              <a:rPr lang="es-CO" sz="3600" b="1" dirty="0" smtClean="0">
                <a:solidFill>
                  <a:srgbClr val="1F1A34"/>
                </a:solidFill>
                <a:ea typeface="Verdana" panose="020B0604030504040204" pitchFamily="34" charset="0"/>
              </a:rPr>
            </a:br>
            <a:r>
              <a:rPr lang="es-CO" sz="3600" b="1" dirty="0" smtClean="0">
                <a:solidFill>
                  <a:srgbClr val="1F1A34"/>
                </a:solidFill>
                <a:ea typeface="Verdana" panose="020B0604030504040204" pitchFamily="34" charset="0"/>
              </a:rPr>
              <a:t>CL</a:t>
            </a:r>
            <a:r>
              <a:rPr lang="es-CO" sz="3600" b="1" dirty="0" smtClean="0">
                <a:solidFill>
                  <a:srgbClr val="1F1A34"/>
                </a:solidFill>
              </a:rPr>
              <a:t>Í</a:t>
            </a:r>
            <a:r>
              <a:rPr lang="es-CO" sz="3600" b="1" dirty="0" smtClean="0">
                <a:solidFill>
                  <a:srgbClr val="1F1A34"/>
                </a:solidFill>
                <a:ea typeface="Verdana" panose="020B0604030504040204" pitchFamily="34" charset="0"/>
              </a:rPr>
              <a:t>NICOS</a:t>
            </a:r>
            <a:endParaRPr lang="es-CO" sz="3600" b="1" dirty="0">
              <a:solidFill>
                <a:srgbClr val="1F1A34"/>
              </a:solidFill>
              <a:ea typeface="Verdana" panose="020B0604030504040204" pitchFamily="34" charset="0"/>
            </a:endParaRPr>
          </a:p>
        </p:txBody>
      </p:sp>
      <p:sp>
        <p:nvSpPr>
          <p:cNvPr id="3" name="Marcador de contenido 2"/>
          <p:cNvSpPr>
            <a:spLocks noGrp="1"/>
          </p:cNvSpPr>
          <p:nvPr>
            <p:ph type="subTitle" idx="1"/>
          </p:nvPr>
        </p:nvSpPr>
        <p:spPr>
          <a:xfrm>
            <a:off x="7297694" y="4106746"/>
            <a:ext cx="4521723" cy="1655762"/>
          </a:xfrm>
        </p:spPr>
        <p:txBody>
          <a:bodyPr>
            <a:noAutofit/>
          </a:bodyPr>
          <a:lstStyle/>
          <a:p>
            <a:r>
              <a:rPr lang="es-ES" sz="3200" b="1" dirty="0">
                <a:solidFill>
                  <a:schemeClr val="bg1"/>
                </a:solidFill>
                <a:latin typeface="+mj-lt"/>
                <a:cs typeface="Arial" panose="020B0604020202020204" pitchFamily="34" charset="0"/>
              </a:rPr>
              <a:t>Implicaciones </a:t>
            </a:r>
            <a:r>
              <a:rPr lang="es-ES" sz="3200" b="1" dirty="0" smtClean="0">
                <a:solidFill>
                  <a:schemeClr val="bg1"/>
                </a:solidFill>
                <a:latin typeface="+mj-lt"/>
                <a:cs typeface="Arial" panose="020B0604020202020204" pitchFamily="34" charset="0"/>
              </a:rPr>
              <a:t>de la Desnutrición en el Ámbito </a:t>
            </a:r>
            <a:r>
              <a:rPr lang="es-ES" sz="3200" b="1" dirty="0">
                <a:solidFill>
                  <a:schemeClr val="bg1"/>
                </a:solidFill>
                <a:latin typeface="+mj-lt"/>
                <a:cs typeface="Arial" panose="020B0604020202020204" pitchFamily="34" charset="0"/>
              </a:rPr>
              <a:t>Hospitalario</a:t>
            </a:r>
            <a:endParaRPr lang="es-CO" sz="3200" b="1"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817216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1 Título"/>
          <p:cNvSpPr>
            <a:spLocks noGrp="1"/>
          </p:cNvSpPr>
          <p:nvPr>
            <p:ph type="title"/>
          </p:nvPr>
        </p:nvSpPr>
        <p:spPr>
          <a:xfrm>
            <a:off x="1818811" y="287605"/>
            <a:ext cx="8554377" cy="1664305"/>
          </a:xfrm>
        </p:spPr>
        <p:txBody>
          <a:bodyPr>
            <a:noAutofit/>
          </a:bodyPr>
          <a:lstStyle/>
          <a:p>
            <a:pPr algn="ctr" eaLnBrk="1" hangingPunct="1"/>
            <a:r>
              <a:rPr lang="es-CO" altLang="x-none" sz="3200" b="1" dirty="0" smtClean="0">
                <a:solidFill>
                  <a:srgbClr val="1F1A34"/>
                </a:solidFill>
                <a:ea typeface="Calibri" charset="0"/>
                <a:cs typeface="Calibri" charset="0"/>
              </a:rPr>
              <a:t>Efectos de los suplementos nutricionales orales en desenlaces de la atención hospitalaria </a:t>
            </a:r>
            <a:r>
              <a:rPr lang="es-CO" altLang="x-none" sz="3200" b="1" dirty="0" err="1" smtClean="0">
                <a:solidFill>
                  <a:srgbClr val="1F1A34"/>
                </a:solidFill>
                <a:ea typeface="Calibri" charset="0"/>
                <a:cs typeface="Calibri" charset="0"/>
              </a:rPr>
              <a:t>phillipson</a:t>
            </a:r>
            <a:r>
              <a:rPr lang="es-CO" altLang="x-none" sz="3200" b="1" dirty="0" smtClean="0">
                <a:solidFill>
                  <a:srgbClr val="1F1A34"/>
                </a:solidFill>
                <a:ea typeface="Calibri" charset="0"/>
                <a:cs typeface="Calibri" charset="0"/>
              </a:rPr>
              <a:t> (2013)</a:t>
            </a:r>
            <a:endParaRPr lang="es-CO" altLang="x-none" sz="3200" b="1" dirty="0">
              <a:solidFill>
                <a:srgbClr val="1F1A34"/>
              </a:solidFill>
              <a:ea typeface="Calibri" charset="0"/>
              <a:cs typeface="Calibri" charset="0"/>
            </a:endParaRPr>
          </a:p>
        </p:txBody>
      </p:sp>
      <p:sp>
        <p:nvSpPr>
          <p:cNvPr id="2" name="Marcador de contenido 1">
            <a:extLst>
              <a:ext uri="{FF2B5EF4-FFF2-40B4-BE49-F238E27FC236}">
                <a16:creationId xmlns:a16="http://schemas.microsoft.com/office/drawing/2014/main" id="{83EBB07E-D89F-A149-8D20-BBA1A5F4B3EC}"/>
              </a:ext>
            </a:extLst>
          </p:cNvPr>
          <p:cNvSpPr>
            <a:spLocks noGrp="1"/>
          </p:cNvSpPr>
          <p:nvPr>
            <p:ph idx="1"/>
          </p:nvPr>
        </p:nvSpPr>
        <p:spPr>
          <a:xfrm>
            <a:off x="776182" y="2680373"/>
            <a:ext cx="10515600" cy="2372393"/>
          </a:xfrm>
        </p:spPr>
        <p:txBody>
          <a:bodyPr/>
          <a:lstStyle/>
          <a:p>
            <a:pPr algn="just">
              <a:defRPr/>
            </a:pPr>
            <a:r>
              <a:rPr lang="es-CO" sz="2400" dirty="0">
                <a:solidFill>
                  <a:srgbClr val="1A1530"/>
                </a:solidFill>
                <a:cs typeface="Calibri" panose="020F0502020204030204" pitchFamily="34" charset="0"/>
              </a:rPr>
              <a:t>Diseño del estudio: Retrospectivo de 2000 a 2010. 44 millones de episodios de hospitalización de pacientes adultos</a:t>
            </a:r>
          </a:p>
          <a:p>
            <a:pPr algn="just">
              <a:defRPr/>
            </a:pPr>
            <a:endParaRPr lang="es-CO" sz="2400" dirty="0">
              <a:solidFill>
                <a:srgbClr val="1A1530"/>
              </a:solidFill>
              <a:cs typeface="Calibri" panose="020F0502020204030204" pitchFamily="34" charset="0"/>
            </a:endParaRPr>
          </a:p>
          <a:p>
            <a:pPr algn="just">
              <a:defRPr/>
            </a:pPr>
            <a:r>
              <a:rPr lang="es-CO" sz="2400" dirty="0">
                <a:solidFill>
                  <a:srgbClr val="1A1530"/>
                </a:solidFill>
                <a:cs typeface="Calibri" panose="020F0502020204030204" pitchFamily="34" charset="0"/>
              </a:rPr>
              <a:t>Objetivo: Evaluar el impacto de utilización de SNO sobre estancia hospitalaria, costo por episodio de hospitalización y probabilidad de reingreso en 30 días</a:t>
            </a:r>
          </a:p>
          <a:p>
            <a:endParaRPr lang="es-CO" dirty="0">
              <a:solidFill>
                <a:srgbClr val="1A1530"/>
              </a:solidFill>
            </a:endParaRPr>
          </a:p>
        </p:txBody>
      </p:sp>
      <p:sp>
        <p:nvSpPr>
          <p:cNvPr id="36866" name="4 CuadroTexto"/>
          <p:cNvSpPr txBox="1">
            <a:spLocks noChangeArrowheads="1"/>
          </p:cNvSpPr>
          <p:nvPr/>
        </p:nvSpPr>
        <p:spPr bwMode="auto">
          <a:xfrm>
            <a:off x="1007106" y="6103292"/>
            <a:ext cx="25154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spcBef>
                <a:spcPct val="0"/>
              </a:spcBef>
              <a:buFontTx/>
              <a:buNone/>
            </a:pPr>
            <a:r>
              <a:rPr lang="es-CO" altLang="x-none" sz="1000" b="1" i="1" dirty="0">
                <a:solidFill>
                  <a:schemeClr val="bg2">
                    <a:lumMod val="50000"/>
                  </a:schemeClr>
                </a:solidFill>
                <a:latin typeface="+mn-lt"/>
              </a:rPr>
              <a:t>Am J Manag Care (2013) 19: 121  – 128</a:t>
            </a:r>
          </a:p>
        </p:txBody>
      </p:sp>
    </p:spTree>
    <p:extLst>
      <p:ext uri="{BB962C8B-B14F-4D97-AF65-F5344CB8AC3E}">
        <p14:creationId xmlns:p14="http://schemas.microsoft.com/office/powerpoint/2010/main" val="3787942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8689630" y="2388762"/>
            <a:ext cx="1342982" cy="585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O" sz="2000" b="1" dirty="0">
                <a:solidFill>
                  <a:srgbClr val="1F1A34"/>
                </a:solidFill>
              </a:rPr>
              <a:t>30 días</a:t>
            </a:r>
          </a:p>
        </p:txBody>
      </p:sp>
      <p:sp>
        <p:nvSpPr>
          <p:cNvPr id="8" name="7 Rectángulo"/>
          <p:cNvSpPr/>
          <p:nvPr/>
        </p:nvSpPr>
        <p:spPr>
          <a:xfrm>
            <a:off x="1778102" y="2297827"/>
            <a:ext cx="1704704" cy="585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O" b="1" dirty="0">
                <a:solidFill>
                  <a:schemeClr val="tx1">
                    <a:lumMod val="65000"/>
                    <a:lumOff val="35000"/>
                  </a:schemeClr>
                </a:solidFill>
              </a:rPr>
              <a:t>Estancia  Hospitalaria</a:t>
            </a:r>
          </a:p>
        </p:txBody>
      </p:sp>
      <p:sp>
        <p:nvSpPr>
          <p:cNvPr id="38915" name="1 Título"/>
          <p:cNvSpPr>
            <a:spLocks noGrp="1"/>
          </p:cNvSpPr>
          <p:nvPr>
            <p:ph type="title"/>
          </p:nvPr>
        </p:nvSpPr>
        <p:spPr>
          <a:xfrm>
            <a:off x="1792514" y="317348"/>
            <a:ext cx="8606971" cy="1325563"/>
          </a:xfrm>
        </p:spPr>
        <p:txBody>
          <a:bodyPr>
            <a:noAutofit/>
          </a:bodyPr>
          <a:lstStyle/>
          <a:p>
            <a:pPr algn="ctr" eaLnBrk="1" hangingPunct="1"/>
            <a:r>
              <a:rPr lang="es-CO" altLang="x-none" sz="2800" b="1" dirty="0" smtClean="0">
                <a:solidFill>
                  <a:srgbClr val="1F1A34"/>
                </a:solidFill>
                <a:ea typeface="Calibri" charset="0"/>
                <a:cs typeface="Calibri" charset="0"/>
              </a:rPr>
              <a:t>Efectos de los suplementos nutricionales orales en </a:t>
            </a:r>
            <a:r>
              <a:rPr lang="es-CO" altLang="x-none" sz="3200" b="1" dirty="0" smtClean="0">
                <a:solidFill>
                  <a:srgbClr val="1F1A34"/>
                </a:solidFill>
                <a:ea typeface="Calibri" charset="0"/>
                <a:cs typeface="Calibri" charset="0"/>
              </a:rPr>
              <a:t>desenlaces</a:t>
            </a:r>
            <a:r>
              <a:rPr lang="es-CO" altLang="x-none" sz="2800" b="1" dirty="0" smtClean="0">
                <a:solidFill>
                  <a:srgbClr val="1F1A34"/>
                </a:solidFill>
                <a:ea typeface="Calibri" charset="0"/>
                <a:cs typeface="Calibri" charset="0"/>
              </a:rPr>
              <a:t> de la atención hospitalaria – </a:t>
            </a:r>
            <a:r>
              <a:rPr lang="es-CO" altLang="x-none" sz="2800" b="1" dirty="0" err="1">
                <a:solidFill>
                  <a:srgbClr val="1F1A34"/>
                </a:solidFill>
                <a:ea typeface="Calibri" charset="0"/>
                <a:cs typeface="Calibri" charset="0"/>
              </a:rPr>
              <a:t>P</a:t>
            </a:r>
            <a:r>
              <a:rPr lang="es-CO" altLang="x-none" sz="2800" b="1" dirty="0" err="1" smtClean="0">
                <a:solidFill>
                  <a:srgbClr val="1F1A34"/>
                </a:solidFill>
                <a:ea typeface="Calibri" charset="0"/>
                <a:cs typeface="Calibri" charset="0"/>
              </a:rPr>
              <a:t>hillipson</a:t>
            </a:r>
            <a:r>
              <a:rPr lang="es-CO" altLang="x-none" sz="2800" b="1" dirty="0" smtClean="0">
                <a:solidFill>
                  <a:srgbClr val="1F1A34"/>
                </a:solidFill>
                <a:ea typeface="Calibri" charset="0"/>
                <a:cs typeface="Calibri" charset="0"/>
              </a:rPr>
              <a:t> </a:t>
            </a:r>
            <a:r>
              <a:rPr lang="es-CO" altLang="x-none" sz="2800" b="1" dirty="0" smtClean="0">
                <a:solidFill>
                  <a:srgbClr val="1F1A34"/>
                </a:solidFill>
                <a:ea typeface="Calibri" charset="0"/>
                <a:cs typeface="Calibri" charset="0"/>
              </a:rPr>
              <a:t>(2013)</a:t>
            </a:r>
            <a:endParaRPr lang="es-CO" altLang="x-none" sz="2800" b="1" dirty="0">
              <a:solidFill>
                <a:srgbClr val="1F1A34"/>
              </a:solidFill>
              <a:ea typeface="Calibri" charset="0"/>
              <a:cs typeface="Calibri" charset="0"/>
            </a:endParaRPr>
          </a:p>
        </p:txBody>
      </p:sp>
      <p:sp>
        <p:nvSpPr>
          <p:cNvPr id="14" name="2 Subtítulo"/>
          <p:cNvSpPr>
            <a:spLocks noGrp="1"/>
          </p:cNvSpPr>
          <p:nvPr>
            <p:ph type="subTitle" idx="4294967295"/>
          </p:nvPr>
        </p:nvSpPr>
        <p:spPr>
          <a:xfrm>
            <a:off x="1001486" y="4342532"/>
            <a:ext cx="10130971" cy="1972325"/>
          </a:xfrm>
          <a:prstGeom prst="rect">
            <a:avLst/>
          </a:prstGeom>
        </p:spPr>
        <p:txBody>
          <a:bodyPr>
            <a:noAutofit/>
          </a:bodyPr>
          <a:lstStyle/>
          <a:p>
            <a:pPr marL="0" indent="0" algn="just" eaLnBrk="1" hangingPunct="1">
              <a:spcBef>
                <a:spcPct val="0"/>
              </a:spcBef>
              <a:buNone/>
            </a:pPr>
            <a:r>
              <a:rPr lang="es-CO" altLang="x-none" sz="1600" b="1" dirty="0" smtClean="0">
                <a:solidFill>
                  <a:srgbClr val="1A1530"/>
                </a:solidFill>
                <a:ea typeface="Calibri" charset="0"/>
                <a:cs typeface="Calibri" charset="0"/>
              </a:rPr>
              <a:t>    Conclusiones</a:t>
            </a:r>
            <a:r>
              <a:rPr lang="es-CO" altLang="x-none" sz="1600" b="1" dirty="0">
                <a:solidFill>
                  <a:srgbClr val="1A1530"/>
                </a:solidFill>
                <a:ea typeface="Calibri" charset="0"/>
                <a:cs typeface="Calibri" charset="0"/>
              </a:rPr>
              <a:t>: </a:t>
            </a:r>
          </a:p>
          <a:p>
            <a:pPr algn="just" eaLnBrk="1" hangingPunct="1">
              <a:spcBef>
                <a:spcPct val="0"/>
              </a:spcBef>
            </a:pPr>
            <a:r>
              <a:rPr lang="es-CO" altLang="x-none" sz="1600" dirty="0">
                <a:solidFill>
                  <a:srgbClr val="1A1530"/>
                </a:solidFill>
                <a:ea typeface="Calibri" charset="0"/>
                <a:cs typeface="Calibri" charset="0"/>
              </a:rPr>
              <a:t>Por cada dólar invertido en el uso de suplementos nutricionales orales, </a:t>
            </a:r>
            <a:r>
              <a:rPr lang="es-CO" altLang="x-none" sz="1600" i="1" dirty="0">
                <a:solidFill>
                  <a:srgbClr val="1A1530"/>
                </a:solidFill>
                <a:ea typeface="Calibri" charset="0"/>
                <a:cs typeface="Calibri" charset="0"/>
              </a:rPr>
              <a:t>el retorno de la inversión se calcula en US$ 53 </a:t>
            </a:r>
            <a:r>
              <a:rPr lang="es-CO" altLang="x-none" sz="1600" dirty="0">
                <a:solidFill>
                  <a:srgbClr val="1A1530"/>
                </a:solidFill>
                <a:ea typeface="Calibri" charset="0"/>
                <a:cs typeface="Calibri" charset="0"/>
              </a:rPr>
              <a:t>dólares por reducción directa de costos de hospitalización y </a:t>
            </a:r>
            <a:r>
              <a:rPr lang="es-CO" altLang="x-none" sz="1600" i="1" dirty="0">
                <a:solidFill>
                  <a:srgbClr val="1A1530"/>
                </a:solidFill>
                <a:ea typeface="Calibri" charset="0"/>
                <a:cs typeface="Calibri" charset="0"/>
              </a:rPr>
              <a:t>cerca de US$ 3 dólares en  ahorro </a:t>
            </a:r>
            <a:r>
              <a:rPr lang="es-CO" altLang="x-none" sz="1600" dirty="0">
                <a:solidFill>
                  <a:srgbClr val="1A1530"/>
                </a:solidFill>
                <a:ea typeface="Calibri" charset="0"/>
                <a:cs typeface="Calibri" charset="0"/>
              </a:rPr>
              <a:t>por evitar nuevos reingresos en los siguientes 30 días del alta hospitalaria.</a:t>
            </a:r>
          </a:p>
          <a:p>
            <a:pPr algn="just" eaLnBrk="1" hangingPunct="1">
              <a:spcBef>
                <a:spcPct val="0"/>
              </a:spcBef>
            </a:pPr>
            <a:endParaRPr lang="es-CO" altLang="x-none" sz="1600" dirty="0">
              <a:solidFill>
                <a:srgbClr val="1A1530"/>
              </a:solidFill>
              <a:ea typeface="Calibri" charset="0"/>
              <a:cs typeface="Calibri" charset="0"/>
            </a:endParaRPr>
          </a:p>
          <a:p>
            <a:pPr eaLnBrk="1" hangingPunct="1">
              <a:spcBef>
                <a:spcPct val="0"/>
              </a:spcBef>
            </a:pPr>
            <a:r>
              <a:rPr lang="es-CO" altLang="x-none" sz="1800" b="1" dirty="0" smtClean="0">
                <a:solidFill>
                  <a:srgbClr val="1A1530"/>
                </a:solidFill>
                <a:ea typeface="Calibri" charset="0"/>
                <a:cs typeface="Calibri" charset="0"/>
              </a:rPr>
              <a:t>La terapia con SNO es costo-efectiva como estrategia para reducción de costos en salud.</a:t>
            </a:r>
            <a:endParaRPr lang="es-CO" altLang="x-none" sz="1800" b="1" dirty="0">
              <a:solidFill>
                <a:srgbClr val="1A1530"/>
              </a:solidFill>
              <a:ea typeface="Calibri" charset="0"/>
              <a:cs typeface="Calibri" charset="0"/>
            </a:endParaRPr>
          </a:p>
        </p:txBody>
      </p:sp>
      <p:sp>
        <p:nvSpPr>
          <p:cNvPr id="38916" name="4 CuadroTexto"/>
          <p:cNvSpPr txBox="1">
            <a:spLocks noChangeArrowheads="1"/>
          </p:cNvSpPr>
          <p:nvPr/>
        </p:nvSpPr>
        <p:spPr bwMode="auto">
          <a:xfrm>
            <a:off x="1225326" y="6124688"/>
            <a:ext cx="25506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spcBef>
                <a:spcPct val="0"/>
              </a:spcBef>
              <a:buFontTx/>
              <a:buNone/>
            </a:pPr>
            <a:r>
              <a:rPr lang="es-CO" altLang="x-none" sz="1000" b="1" i="1" dirty="0">
                <a:solidFill>
                  <a:schemeClr val="bg2">
                    <a:lumMod val="50000"/>
                  </a:schemeClr>
                </a:solidFill>
                <a:latin typeface="+mn-lt"/>
              </a:rPr>
              <a:t>Am J  Manag Care (2013) 19: 121  – 128</a:t>
            </a:r>
          </a:p>
        </p:txBody>
      </p:sp>
      <p:sp>
        <p:nvSpPr>
          <p:cNvPr id="4" name="3 Elipse"/>
          <p:cNvSpPr/>
          <p:nvPr/>
        </p:nvSpPr>
        <p:spPr>
          <a:xfrm>
            <a:off x="5206509" y="1812167"/>
            <a:ext cx="1578430" cy="1627415"/>
          </a:xfrm>
          <a:prstGeom prst="ellipse">
            <a:avLst/>
          </a:prstGeom>
          <a:noFill/>
          <a:ln w="101600" cmpd="sng">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dirty="0"/>
          </a:p>
        </p:txBody>
      </p:sp>
      <p:sp>
        <p:nvSpPr>
          <p:cNvPr id="7" name="6 Elipse"/>
          <p:cNvSpPr/>
          <p:nvPr/>
        </p:nvSpPr>
        <p:spPr>
          <a:xfrm>
            <a:off x="1832032" y="1757193"/>
            <a:ext cx="1650774" cy="1667874"/>
          </a:xfrm>
          <a:prstGeom prst="ellipse">
            <a:avLst/>
          </a:prstGeom>
          <a:noFill/>
          <a:ln w="101600" cmpd="sng">
            <a:solidFill>
              <a:srgbClr val="1F1A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dirty="0"/>
          </a:p>
        </p:txBody>
      </p:sp>
      <p:sp>
        <p:nvSpPr>
          <p:cNvPr id="6" name="5 Flecha curvada hacia la izquierda"/>
          <p:cNvSpPr/>
          <p:nvPr/>
        </p:nvSpPr>
        <p:spPr>
          <a:xfrm>
            <a:off x="9499255" y="1967803"/>
            <a:ext cx="922067" cy="1504770"/>
          </a:xfrm>
          <a:prstGeom prst="curvedLef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dirty="0">
              <a:solidFill>
                <a:schemeClr val="tx1"/>
              </a:solidFill>
            </a:endParaRPr>
          </a:p>
        </p:txBody>
      </p:sp>
      <p:sp>
        <p:nvSpPr>
          <p:cNvPr id="9" name="8 Flecha curvada hacia la izquierda"/>
          <p:cNvSpPr/>
          <p:nvPr/>
        </p:nvSpPr>
        <p:spPr>
          <a:xfrm rot="10543972">
            <a:off x="8287151" y="1908065"/>
            <a:ext cx="922066" cy="1506085"/>
          </a:xfrm>
          <a:prstGeom prst="curvedLef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dirty="0">
              <a:solidFill>
                <a:schemeClr val="tx1"/>
              </a:solidFill>
            </a:endParaRPr>
          </a:p>
        </p:txBody>
      </p:sp>
      <p:sp>
        <p:nvSpPr>
          <p:cNvPr id="10" name="9 CuadroTexto"/>
          <p:cNvSpPr txBox="1">
            <a:spLocks noChangeArrowheads="1"/>
          </p:cNvSpPr>
          <p:nvPr/>
        </p:nvSpPr>
        <p:spPr bwMode="auto">
          <a:xfrm>
            <a:off x="1433372" y="3499033"/>
            <a:ext cx="2342652" cy="646331"/>
          </a:xfrm>
          <a:prstGeom prst="rect">
            <a:avLst/>
          </a:prstGeom>
          <a:solidFill>
            <a:srgbClr val="1F1A34"/>
          </a:solidFill>
          <a:ln w="9525">
            <a:noFill/>
            <a:miter lim="800000"/>
            <a:headEnd/>
            <a:tailEnd/>
          </a:ln>
          <a:effectLst>
            <a:outerShdw blurRad="40000" dist="20000" dir="5400000" rotWithShape="0">
              <a:srgbClr val="000000">
                <a:alpha val="37999"/>
              </a:srgbClr>
            </a:outerShdw>
          </a:effectLst>
        </p:spPr>
        <p:txBody>
          <a:bodyPr wrap="square">
            <a:spAutoFit/>
          </a:bodyPr>
          <a:lstStyle/>
          <a:p>
            <a:pPr algn="ctr">
              <a:defRPr/>
            </a:pPr>
            <a:r>
              <a:rPr lang="es-CO" b="1" dirty="0">
                <a:solidFill>
                  <a:schemeClr val="bg1"/>
                </a:solidFill>
                <a:latin typeface="Calibri" panose="020F0502020204030204" pitchFamily="34" charset="0"/>
                <a:cs typeface="Calibri" panose="020F0502020204030204" pitchFamily="34" charset="0"/>
              </a:rPr>
              <a:t>Reducción 21 %  </a:t>
            </a:r>
          </a:p>
          <a:p>
            <a:pPr algn="ctr">
              <a:defRPr/>
            </a:pPr>
            <a:r>
              <a:rPr lang="es-CO" b="1" dirty="0">
                <a:solidFill>
                  <a:schemeClr val="bg1"/>
                </a:solidFill>
                <a:latin typeface="Calibri" panose="020F0502020204030204" pitchFamily="34" charset="0"/>
                <a:cs typeface="Calibri" panose="020F0502020204030204" pitchFamily="34" charset="0"/>
              </a:rPr>
              <a:t>(2,3 días)</a:t>
            </a:r>
          </a:p>
        </p:txBody>
      </p:sp>
      <p:sp>
        <p:nvSpPr>
          <p:cNvPr id="15" name="14 CuadroTexto"/>
          <p:cNvSpPr txBox="1">
            <a:spLocks noChangeArrowheads="1"/>
          </p:cNvSpPr>
          <p:nvPr/>
        </p:nvSpPr>
        <p:spPr bwMode="auto">
          <a:xfrm>
            <a:off x="4659832" y="3507859"/>
            <a:ext cx="2872336" cy="646331"/>
          </a:xfrm>
          <a:prstGeom prst="rect">
            <a:avLst/>
          </a:prstGeom>
          <a:solidFill>
            <a:schemeClr val="accent3">
              <a:lumMod val="60000"/>
              <a:lumOff val="40000"/>
            </a:schemeClr>
          </a:solidFill>
          <a:ln w="9525">
            <a:noFill/>
            <a:miter lim="800000"/>
            <a:headEnd/>
            <a:tailEnd/>
          </a:ln>
          <a:effectLst>
            <a:outerShdw blurRad="40000" dist="20000" dir="5400000" rotWithShape="0">
              <a:srgbClr val="000000">
                <a:alpha val="37999"/>
              </a:srgbClr>
            </a:outerShdw>
          </a:effectLst>
        </p:spPr>
        <p:txBody>
          <a:bodyPr wrap="square">
            <a:spAutoFit/>
          </a:bodyPr>
          <a:lstStyle/>
          <a:p>
            <a:pPr algn="ctr">
              <a:defRPr/>
            </a:pPr>
            <a:r>
              <a:rPr lang="es-CO" b="1" dirty="0">
                <a:solidFill>
                  <a:schemeClr val="dk1"/>
                </a:solidFill>
                <a:latin typeface="Calibri" panose="020F0502020204030204" pitchFamily="34" charset="0"/>
                <a:cs typeface="Calibri" panose="020F0502020204030204" pitchFamily="34" charset="0"/>
              </a:rPr>
              <a:t>Reducción 21,6 %                 ($ US 4,734</a:t>
            </a:r>
            <a:r>
              <a:rPr lang="es-CO" dirty="0">
                <a:solidFill>
                  <a:schemeClr val="dk1"/>
                </a:solidFill>
                <a:latin typeface="Calibri" panose="020F0502020204030204" pitchFamily="34" charset="0"/>
                <a:cs typeface="Calibri" panose="020F0502020204030204" pitchFamily="34" charset="0"/>
              </a:rPr>
              <a:t>) </a:t>
            </a:r>
            <a:r>
              <a:rPr lang="es-CO" b="1" dirty="0">
                <a:solidFill>
                  <a:schemeClr val="dk1"/>
                </a:solidFill>
                <a:latin typeface="Calibri" panose="020F0502020204030204" pitchFamily="34" charset="0"/>
                <a:cs typeface="Calibri" panose="020F0502020204030204" pitchFamily="34" charset="0"/>
              </a:rPr>
              <a:t>por </a:t>
            </a:r>
            <a:r>
              <a:rPr lang="es-CO" b="1" dirty="0" smtClean="0">
                <a:solidFill>
                  <a:schemeClr val="dk1"/>
                </a:solidFill>
                <a:latin typeface="Calibri" panose="020F0502020204030204" pitchFamily="34" charset="0"/>
                <a:cs typeface="Calibri" panose="020F0502020204030204" pitchFamily="34" charset="0"/>
              </a:rPr>
              <a:t>episodio</a:t>
            </a:r>
            <a:endParaRPr lang="es-CO" b="1" dirty="0">
              <a:solidFill>
                <a:schemeClr val="dk1"/>
              </a:solidFill>
              <a:latin typeface="Calibri" panose="020F0502020204030204" pitchFamily="34" charset="0"/>
              <a:cs typeface="Calibri" panose="020F0502020204030204" pitchFamily="34" charset="0"/>
            </a:endParaRPr>
          </a:p>
        </p:txBody>
      </p:sp>
      <p:sp>
        <p:nvSpPr>
          <p:cNvPr id="16" name="15 CuadroTexto"/>
          <p:cNvSpPr txBox="1">
            <a:spLocks noChangeArrowheads="1"/>
          </p:cNvSpPr>
          <p:nvPr/>
        </p:nvSpPr>
        <p:spPr bwMode="auto">
          <a:xfrm>
            <a:off x="8232397" y="3507859"/>
            <a:ext cx="2342651" cy="646331"/>
          </a:xfrm>
          <a:prstGeom prst="rect">
            <a:avLst/>
          </a:prstGeom>
          <a:solidFill>
            <a:schemeClr val="bg2">
              <a:lumMod val="50000"/>
            </a:schemeClr>
          </a:solidFill>
          <a:ln w="9525">
            <a:no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s-CO" b="1" dirty="0">
                <a:solidFill>
                  <a:schemeClr val="bg1"/>
                </a:solidFill>
                <a:latin typeface="Calibri" panose="020F0502020204030204" pitchFamily="34" charset="0"/>
                <a:cs typeface="Calibri" panose="020F0502020204030204" pitchFamily="34" charset="0"/>
              </a:rPr>
              <a:t>Reducción 6,7 % en reingreso a 30 días</a:t>
            </a:r>
          </a:p>
        </p:txBody>
      </p:sp>
      <p:sp>
        <p:nvSpPr>
          <p:cNvPr id="2" name="Flecha abajo 1"/>
          <p:cNvSpPr/>
          <p:nvPr/>
        </p:nvSpPr>
        <p:spPr>
          <a:xfrm>
            <a:off x="5618651" y="2156556"/>
            <a:ext cx="754145" cy="1057605"/>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957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 calcmode="lin" valueType="num">
                                      <p:cBhvr additive="base">
                                        <p:cTn id="1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7895" y="480453"/>
            <a:ext cx="10416209" cy="589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78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txBox="1">
            <a:spLocks/>
          </p:cNvSpPr>
          <p:nvPr/>
        </p:nvSpPr>
        <p:spPr bwMode="auto">
          <a:xfrm>
            <a:off x="1981200" y="291991"/>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Tahoma" charset="0"/>
                <a:ea typeface="MS PGothic" charset="-128"/>
              </a:defRPr>
            </a:lvl1pPr>
            <a:lvl2pPr marL="742950" indent="-285750" defTabSz="457200">
              <a:defRPr>
                <a:solidFill>
                  <a:schemeClr val="tx1"/>
                </a:solidFill>
                <a:latin typeface="Tahoma" charset="0"/>
                <a:ea typeface="MS PGothic" charset="-128"/>
              </a:defRPr>
            </a:lvl2pPr>
            <a:lvl3pPr marL="1143000" indent="-228600" defTabSz="457200">
              <a:defRPr>
                <a:solidFill>
                  <a:schemeClr val="tx1"/>
                </a:solidFill>
                <a:latin typeface="Tahoma" charset="0"/>
                <a:ea typeface="MS PGothic" charset="-128"/>
              </a:defRPr>
            </a:lvl3pPr>
            <a:lvl4pPr marL="1600200" indent="-228600" defTabSz="457200">
              <a:defRPr>
                <a:solidFill>
                  <a:schemeClr val="tx1"/>
                </a:solidFill>
                <a:latin typeface="Tahoma" charset="0"/>
                <a:ea typeface="MS PGothic" charset="-128"/>
              </a:defRPr>
            </a:lvl4pPr>
            <a:lvl5pPr marL="2057400" indent="-228600" defTabSz="457200">
              <a:defRPr>
                <a:solidFill>
                  <a:schemeClr val="tx1"/>
                </a:solidFill>
                <a:latin typeface="Tahoma" charset="0"/>
                <a:ea typeface="MS PGothic" charset="-128"/>
              </a:defRPr>
            </a:lvl5pPr>
            <a:lvl6pPr marL="2514600" indent="-228600" defTabSz="457200" eaLnBrk="0" fontAlgn="base" hangingPunct="0">
              <a:spcBef>
                <a:spcPct val="0"/>
              </a:spcBef>
              <a:spcAft>
                <a:spcPct val="0"/>
              </a:spcAft>
              <a:defRPr>
                <a:solidFill>
                  <a:schemeClr val="tx1"/>
                </a:solidFill>
                <a:latin typeface="Tahoma" charset="0"/>
                <a:ea typeface="MS PGothic" charset="-128"/>
              </a:defRPr>
            </a:lvl6pPr>
            <a:lvl7pPr marL="2971800" indent="-228600" defTabSz="457200" eaLnBrk="0" fontAlgn="base" hangingPunct="0">
              <a:spcBef>
                <a:spcPct val="0"/>
              </a:spcBef>
              <a:spcAft>
                <a:spcPct val="0"/>
              </a:spcAft>
              <a:defRPr>
                <a:solidFill>
                  <a:schemeClr val="tx1"/>
                </a:solidFill>
                <a:latin typeface="Tahoma" charset="0"/>
                <a:ea typeface="MS PGothic" charset="-128"/>
              </a:defRPr>
            </a:lvl7pPr>
            <a:lvl8pPr marL="3429000" indent="-228600" defTabSz="457200" eaLnBrk="0" fontAlgn="base" hangingPunct="0">
              <a:spcBef>
                <a:spcPct val="0"/>
              </a:spcBef>
              <a:spcAft>
                <a:spcPct val="0"/>
              </a:spcAft>
              <a:defRPr>
                <a:solidFill>
                  <a:schemeClr val="tx1"/>
                </a:solidFill>
                <a:latin typeface="Tahoma" charset="0"/>
                <a:ea typeface="MS PGothic" charset="-128"/>
              </a:defRPr>
            </a:lvl8pPr>
            <a:lvl9pPr marL="3886200" indent="-228600" defTabSz="457200" eaLnBrk="0" fontAlgn="base" hangingPunct="0">
              <a:spcBef>
                <a:spcPct val="0"/>
              </a:spcBef>
              <a:spcAft>
                <a:spcPct val="0"/>
              </a:spcAft>
              <a:defRPr>
                <a:solidFill>
                  <a:schemeClr val="tx1"/>
                </a:solidFill>
                <a:latin typeface="Tahoma" charset="0"/>
                <a:ea typeface="MS PGothic" charset="-128"/>
              </a:defRPr>
            </a:lvl9pPr>
          </a:lstStyle>
          <a:p>
            <a:pPr algn="ctr" eaLnBrk="1" hangingPunct="1"/>
            <a:r>
              <a:rPr lang="es-CO" altLang="x-none" sz="3200" b="1" dirty="0">
                <a:solidFill>
                  <a:srgbClr val="1F1A34"/>
                </a:solidFill>
                <a:latin typeface="+mj-lt"/>
              </a:rPr>
              <a:t>Resultados</a:t>
            </a:r>
          </a:p>
        </p:txBody>
      </p:sp>
      <p:grpSp>
        <p:nvGrpSpPr>
          <p:cNvPr id="6" name="Group 5"/>
          <p:cNvGrpSpPr>
            <a:grpSpLocks/>
          </p:cNvGrpSpPr>
          <p:nvPr/>
        </p:nvGrpSpPr>
        <p:grpSpPr bwMode="auto">
          <a:xfrm>
            <a:off x="3469829" y="3320120"/>
            <a:ext cx="4801314" cy="747912"/>
            <a:chOff x="246438" y="3219211"/>
            <a:chExt cx="5636576" cy="748314"/>
          </a:xfrm>
        </p:grpSpPr>
        <p:sp>
          <p:nvSpPr>
            <p:cNvPr id="7" name="Rectangle 6"/>
            <p:cNvSpPr/>
            <p:nvPr/>
          </p:nvSpPr>
          <p:spPr>
            <a:xfrm>
              <a:off x="281848" y="3219211"/>
              <a:ext cx="4693760" cy="461913"/>
            </a:xfrm>
            <a:prstGeom prst="rect">
              <a:avLst/>
            </a:prstGeom>
          </p:spPr>
          <p:txBody>
            <a:bodyPr wrap="none">
              <a:spAutoFit/>
            </a:bodyPr>
            <a:lstStyle/>
            <a:p>
              <a:pPr>
                <a:defRPr/>
              </a:pPr>
              <a:r>
                <a:rPr lang="es-CO" sz="2400" u="sng" dirty="0">
                  <a:solidFill>
                    <a:srgbClr val="1A1530"/>
                  </a:solidFill>
                </a:rPr>
                <a:t>REINGRESOS EN 90 DÍAS</a:t>
              </a:r>
            </a:p>
          </p:txBody>
        </p:sp>
        <p:sp>
          <p:nvSpPr>
            <p:cNvPr id="48148" name="Rectangle 7"/>
            <p:cNvSpPr>
              <a:spLocks noChangeArrowheads="1"/>
            </p:cNvSpPr>
            <p:nvPr/>
          </p:nvSpPr>
          <p:spPr bwMode="auto">
            <a:xfrm>
              <a:off x="246438" y="3597994"/>
              <a:ext cx="5636576" cy="369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charset="0"/>
                  <a:ea typeface="MS PGothic" charset="-128"/>
                </a:defRPr>
              </a:lvl1pPr>
              <a:lvl2pPr marL="742950" indent="-285750">
                <a:defRPr>
                  <a:solidFill>
                    <a:schemeClr val="tx1"/>
                  </a:solidFill>
                  <a:latin typeface="Tahoma" charset="0"/>
                  <a:ea typeface="MS PGothic" charset="-128"/>
                </a:defRPr>
              </a:lvl2pPr>
              <a:lvl3pPr marL="1143000" indent="-228600">
                <a:defRPr>
                  <a:solidFill>
                    <a:schemeClr val="tx1"/>
                  </a:solidFill>
                  <a:latin typeface="Tahoma" charset="0"/>
                  <a:ea typeface="MS PGothic" charset="-128"/>
                </a:defRPr>
              </a:lvl3pPr>
              <a:lvl4pPr marL="1600200" indent="-228600">
                <a:defRPr>
                  <a:solidFill>
                    <a:schemeClr val="tx1"/>
                  </a:solidFill>
                  <a:latin typeface="Tahoma" charset="0"/>
                  <a:ea typeface="MS PGothic" charset="-128"/>
                </a:defRPr>
              </a:lvl4pPr>
              <a:lvl5pPr marL="2057400" indent="-228600">
                <a:defRPr>
                  <a:solidFill>
                    <a:schemeClr val="tx1"/>
                  </a:solidFill>
                  <a:latin typeface="Tahoma" charset="0"/>
                  <a:ea typeface="MS PGothic" charset="-128"/>
                </a:defRPr>
              </a:lvl5pPr>
              <a:lvl6pPr marL="2514600" indent="-228600" eaLnBrk="0" fontAlgn="base" hangingPunct="0">
                <a:spcBef>
                  <a:spcPct val="0"/>
                </a:spcBef>
                <a:spcAft>
                  <a:spcPct val="0"/>
                </a:spcAft>
                <a:defRPr>
                  <a:solidFill>
                    <a:schemeClr val="tx1"/>
                  </a:solidFill>
                  <a:latin typeface="Tahoma" charset="0"/>
                  <a:ea typeface="MS PGothic" charset="-128"/>
                </a:defRPr>
              </a:lvl6pPr>
              <a:lvl7pPr marL="2971800" indent="-228600" eaLnBrk="0" fontAlgn="base" hangingPunct="0">
                <a:spcBef>
                  <a:spcPct val="0"/>
                </a:spcBef>
                <a:spcAft>
                  <a:spcPct val="0"/>
                </a:spcAft>
                <a:defRPr>
                  <a:solidFill>
                    <a:schemeClr val="tx1"/>
                  </a:solidFill>
                  <a:latin typeface="Tahoma" charset="0"/>
                  <a:ea typeface="MS PGothic" charset="-128"/>
                </a:defRPr>
              </a:lvl7pPr>
              <a:lvl8pPr marL="3429000" indent="-228600" eaLnBrk="0" fontAlgn="base" hangingPunct="0">
                <a:spcBef>
                  <a:spcPct val="0"/>
                </a:spcBef>
                <a:spcAft>
                  <a:spcPct val="0"/>
                </a:spcAft>
                <a:defRPr>
                  <a:solidFill>
                    <a:schemeClr val="tx1"/>
                  </a:solidFill>
                  <a:latin typeface="Tahoma" charset="0"/>
                  <a:ea typeface="MS PGothic" charset="-128"/>
                </a:defRPr>
              </a:lvl8pPr>
              <a:lvl9pPr marL="3886200" indent="-228600" eaLnBrk="0" fontAlgn="base" hangingPunct="0">
                <a:spcBef>
                  <a:spcPct val="0"/>
                </a:spcBef>
                <a:spcAft>
                  <a:spcPct val="0"/>
                </a:spcAft>
                <a:defRPr>
                  <a:solidFill>
                    <a:schemeClr val="tx1"/>
                  </a:solidFill>
                  <a:latin typeface="Tahoma" charset="0"/>
                  <a:ea typeface="MS PGothic" charset="-128"/>
                </a:defRPr>
              </a:lvl9pPr>
            </a:lstStyle>
            <a:p>
              <a:r>
                <a:rPr lang="es-CO" altLang="x-none" b="1" dirty="0">
                  <a:solidFill>
                    <a:srgbClr val="1A1530"/>
                  </a:solidFill>
                  <a:latin typeface="+mn-lt"/>
                </a:rPr>
                <a:t>No se observó diferencia entre los grupos</a:t>
              </a:r>
            </a:p>
          </p:txBody>
        </p:sp>
      </p:grpSp>
      <p:grpSp>
        <p:nvGrpSpPr>
          <p:cNvPr id="9" name="Group 8"/>
          <p:cNvGrpSpPr>
            <a:grpSpLocks/>
          </p:cNvGrpSpPr>
          <p:nvPr/>
        </p:nvGrpSpPr>
        <p:grpSpPr bwMode="auto">
          <a:xfrm>
            <a:off x="2254654" y="3158493"/>
            <a:ext cx="944536" cy="1030938"/>
            <a:chOff x="-1073820" y="1649044"/>
            <a:chExt cx="866029" cy="866029"/>
          </a:xfrm>
        </p:grpSpPr>
        <p:sp>
          <p:nvSpPr>
            <p:cNvPr id="10" name="Oval 9"/>
            <p:cNvSpPr/>
            <p:nvPr/>
          </p:nvSpPr>
          <p:spPr>
            <a:xfrm>
              <a:off x="-1073820" y="1649044"/>
              <a:ext cx="866029" cy="8660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endParaRPr>
            </a:p>
          </p:txBody>
        </p:sp>
        <p:grpSp>
          <p:nvGrpSpPr>
            <p:cNvPr id="11" name="Group 17"/>
            <p:cNvGrpSpPr>
              <a:grpSpLocks noChangeAspect="1"/>
            </p:cNvGrpSpPr>
            <p:nvPr/>
          </p:nvGrpSpPr>
          <p:grpSpPr bwMode="auto">
            <a:xfrm>
              <a:off x="-857730" y="1820915"/>
              <a:ext cx="433848" cy="522287"/>
              <a:chOff x="564" y="1160"/>
              <a:chExt cx="780" cy="939"/>
            </a:xfrm>
            <a:solidFill>
              <a:schemeClr val="accent3"/>
            </a:solidFill>
          </p:grpSpPr>
          <p:sp>
            <p:nvSpPr>
              <p:cNvPr id="12" name="Freeform 18"/>
              <p:cNvSpPr>
                <a:spLocks noEditPoints="1"/>
              </p:cNvSpPr>
              <p:nvPr/>
            </p:nvSpPr>
            <p:spPr bwMode="auto">
              <a:xfrm>
                <a:off x="564" y="1280"/>
                <a:ext cx="780" cy="819"/>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GB" dirty="0"/>
              </a:p>
            </p:txBody>
          </p:sp>
          <p:sp>
            <p:nvSpPr>
              <p:cNvPr id="13" name="Rectangle 19"/>
              <p:cNvSpPr>
                <a:spLocks noChangeArrowheads="1"/>
              </p:cNvSpPr>
              <p:nvPr/>
            </p:nvSpPr>
            <p:spPr bwMode="auto">
              <a:xfrm>
                <a:off x="1148" y="1563"/>
                <a:ext cx="78" cy="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14" name="Rectangle 20"/>
              <p:cNvSpPr>
                <a:spLocks noChangeArrowheads="1"/>
              </p:cNvSpPr>
              <p:nvPr/>
            </p:nvSpPr>
            <p:spPr bwMode="auto">
              <a:xfrm>
                <a:off x="1032" y="1563"/>
                <a:ext cx="78" cy="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15" name="Rectangle 21"/>
              <p:cNvSpPr>
                <a:spLocks noChangeArrowheads="1"/>
              </p:cNvSpPr>
              <p:nvPr/>
            </p:nvSpPr>
            <p:spPr bwMode="auto">
              <a:xfrm>
                <a:off x="919" y="1563"/>
                <a:ext cx="78" cy="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16" name="Rectangle 22"/>
              <p:cNvSpPr>
                <a:spLocks noChangeArrowheads="1"/>
              </p:cNvSpPr>
              <p:nvPr/>
            </p:nvSpPr>
            <p:spPr bwMode="auto">
              <a:xfrm>
                <a:off x="1148" y="1677"/>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17" name="Rectangle 23"/>
              <p:cNvSpPr>
                <a:spLocks noChangeArrowheads="1"/>
              </p:cNvSpPr>
              <p:nvPr/>
            </p:nvSpPr>
            <p:spPr bwMode="auto">
              <a:xfrm>
                <a:off x="1032" y="1677"/>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18" name="Rectangle 24"/>
              <p:cNvSpPr>
                <a:spLocks noChangeArrowheads="1"/>
              </p:cNvSpPr>
              <p:nvPr/>
            </p:nvSpPr>
            <p:spPr bwMode="auto">
              <a:xfrm>
                <a:off x="919" y="1677"/>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19" name="Rectangle 25"/>
              <p:cNvSpPr>
                <a:spLocks noChangeArrowheads="1"/>
              </p:cNvSpPr>
              <p:nvPr/>
            </p:nvSpPr>
            <p:spPr bwMode="auto">
              <a:xfrm>
                <a:off x="805" y="1677"/>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0" name="Rectangle 26"/>
              <p:cNvSpPr>
                <a:spLocks noChangeArrowheads="1"/>
              </p:cNvSpPr>
              <p:nvPr/>
            </p:nvSpPr>
            <p:spPr bwMode="auto">
              <a:xfrm>
                <a:off x="690" y="1677"/>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1" name="Rectangle 27"/>
              <p:cNvSpPr>
                <a:spLocks noChangeArrowheads="1"/>
              </p:cNvSpPr>
              <p:nvPr/>
            </p:nvSpPr>
            <p:spPr bwMode="auto">
              <a:xfrm>
                <a:off x="1148" y="1790"/>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2" name="Rectangle 28"/>
              <p:cNvSpPr>
                <a:spLocks noChangeArrowheads="1"/>
              </p:cNvSpPr>
              <p:nvPr/>
            </p:nvSpPr>
            <p:spPr bwMode="auto">
              <a:xfrm>
                <a:off x="1032" y="1790"/>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3" name="Rectangle 29"/>
              <p:cNvSpPr>
                <a:spLocks noChangeArrowheads="1"/>
              </p:cNvSpPr>
              <p:nvPr/>
            </p:nvSpPr>
            <p:spPr bwMode="auto">
              <a:xfrm>
                <a:off x="919" y="1790"/>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4" name="Rectangle 30"/>
              <p:cNvSpPr>
                <a:spLocks noChangeArrowheads="1"/>
              </p:cNvSpPr>
              <p:nvPr/>
            </p:nvSpPr>
            <p:spPr bwMode="auto">
              <a:xfrm>
                <a:off x="805" y="1790"/>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5" name="Rectangle 31"/>
              <p:cNvSpPr>
                <a:spLocks noChangeArrowheads="1"/>
              </p:cNvSpPr>
              <p:nvPr/>
            </p:nvSpPr>
            <p:spPr bwMode="auto">
              <a:xfrm>
                <a:off x="690" y="1790"/>
                <a:ext cx="78" cy="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6" name="Rectangle 32"/>
              <p:cNvSpPr>
                <a:spLocks noChangeArrowheads="1"/>
              </p:cNvSpPr>
              <p:nvPr/>
            </p:nvSpPr>
            <p:spPr bwMode="auto">
              <a:xfrm>
                <a:off x="1032" y="1903"/>
                <a:ext cx="78" cy="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7" name="Rectangle 33"/>
              <p:cNvSpPr>
                <a:spLocks noChangeArrowheads="1"/>
              </p:cNvSpPr>
              <p:nvPr/>
            </p:nvSpPr>
            <p:spPr bwMode="auto">
              <a:xfrm>
                <a:off x="919" y="1903"/>
                <a:ext cx="78" cy="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8" name="Rectangle 34"/>
              <p:cNvSpPr>
                <a:spLocks noChangeArrowheads="1"/>
              </p:cNvSpPr>
              <p:nvPr/>
            </p:nvSpPr>
            <p:spPr bwMode="auto">
              <a:xfrm>
                <a:off x="805" y="1903"/>
                <a:ext cx="78" cy="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29" name="Rectangle 35"/>
              <p:cNvSpPr>
                <a:spLocks noChangeArrowheads="1"/>
              </p:cNvSpPr>
              <p:nvPr/>
            </p:nvSpPr>
            <p:spPr bwMode="auto">
              <a:xfrm>
                <a:off x="690" y="1903"/>
                <a:ext cx="78" cy="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GB" dirty="0"/>
              </a:p>
            </p:txBody>
          </p:sp>
          <p:sp>
            <p:nvSpPr>
              <p:cNvPr id="30" name="Freeform 36"/>
              <p:cNvSpPr>
                <a:spLocks/>
              </p:cNvSpPr>
              <p:nvPr/>
            </p:nvSpPr>
            <p:spPr bwMode="auto">
              <a:xfrm>
                <a:off x="1131" y="1160"/>
                <a:ext cx="47" cy="24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GB" dirty="0"/>
              </a:p>
            </p:txBody>
          </p:sp>
          <p:sp>
            <p:nvSpPr>
              <p:cNvPr id="31" name="Freeform 37"/>
              <p:cNvSpPr>
                <a:spLocks/>
              </p:cNvSpPr>
              <p:nvPr/>
            </p:nvSpPr>
            <p:spPr bwMode="auto">
              <a:xfrm>
                <a:off x="732" y="1160"/>
                <a:ext cx="45" cy="24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GB" dirty="0"/>
              </a:p>
            </p:txBody>
          </p:sp>
        </p:grpSp>
      </p:grpSp>
      <p:grpSp>
        <p:nvGrpSpPr>
          <p:cNvPr id="32" name="Group 31"/>
          <p:cNvGrpSpPr>
            <a:grpSpLocks/>
          </p:cNvGrpSpPr>
          <p:nvPr/>
        </p:nvGrpSpPr>
        <p:grpSpPr bwMode="auto">
          <a:xfrm>
            <a:off x="3505200" y="4449853"/>
            <a:ext cx="6267450" cy="1027113"/>
            <a:chOff x="281008" y="4257176"/>
            <a:chExt cx="7359465" cy="1027228"/>
          </a:xfrm>
        </p:grpSpPr>
        <p:sp>
          <p:nvSpPr>
            <p:cNvPr id="33" name="Rectangle 32"/>
            <p:cNvSpPr/>
            <p:nvPr/>
          </p:nvSpPr>
          <p:spPr>
            <a:xfrm>
              <a:off x="281008" y="4257176"/>
              <a:ext cx="4601254" cy="461717"/>
            </a:xfrm>
            <a:prstGeom prst="rect">
              <a:avLst/>
            </a:prstGeom>
          </p:spPr>
          <p:txBody>
            <a:bodyPr wrap="none">
              <a:spAutoFit/>
            </a:bodyPr>
            <a:lstStyle/>
            <a:p>
              <a:pPr>
                <a:defRPr/>
              </a:pPr>
              <a:r>
                <a:rPr lang="es-CO" sz="2400" u="sng" dirty="0">
                  <a:solidFill>
                    <a:srgbClr val="1A1530"/>
                  </a:solidFill>
                </a:rPr>
                <a:t>MORTALIDAD EN 90 DÍAS</a:t>
              </a:r>
            </a:p>
          </p:txBody>
        </p:sp>
        <p:sp>
          <p:nvSpPr>
            <p:cNvPr id="48144" name="Rectangle 33"/>
            <p:cNvSpPr>
              <a:spLocks noChangeArrowheads="1"/>
            </p:cNvSpPr>
            <p:nvPr/>
          </p:nvSpPr>
          <p:spPr bwMode="auto">
            <a:xfrm>
              <a:off x="283380" y="4638073"/>
              <a:ext cx="73570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charset="0"/>
                  <a:ea typeface="MS PGothic" charset="-128"/>
                </a:defRPr>
              </a:lvl1pPr>
              <a:lvl2pPr marL="742950" indent="-285750">
                <a:defRPr>
                  <a:solidFill>
                    <a:schemeClr val="tx1"/>
                  </a:solidFill>
                  <a:latin typeface="Tahoma" charset="0"/>
                  <a:ea typeface="MS PGothic" charset="-128"/>
                </a:defRPr>
              </a:lvl2pPr>
              <a:lvl3pPr marL="1143000" indent="-228600">
                <a:defRPr>
                  <a:solidFill>
                    <a:schemeClr val="tx1"/>
                  </a:solidFill>
                  <a:latin typeface="Tahoma" charset="0"/>
                  <a:ea typeface="MS PGothic" charset="-128"/>
                </a:defRPr>
              </a:lvl3pPr>
              <a:lvl4pPr marL="1600200" indent="-228600">
                <a:defRPr>
                  <a:solidFill>
                    <a:schemeClr val="tx1"/>
                  </a:solidFill>
                  <a:latin typeface="Tahoma" charset="0"/>
                  <a:ea typeface="MS PGothic" charset="-128"/>
                </a:defRPr>
              </a:lvl4pPr>
              <a:lvl5pPr marL="2057400" indent="-228600">
                <a:defRPr>
                  <a:solidFill>
                    <a:schemeClr val="tx1"/>
                  </a:solidFill>
                  <a:latin typeface="Tahoma" charset="0"/>
                  <a:ea typeface="MS PGothic" charset="-128"/>
                </a:defRPr>
              </a:lvl5pPr>
              <a:lvl6pPr marL="2514600" indent="-228600" eaLnBrk="0" fontAlgn="base" hangingPunct="0">
                <a:spcBef>
                  <a:spcPct val="0"/>
                </a:spcBef>
                <a:spcAft>
                  <a:spcPct val="0"/>
                </a:spcAft>
                <a:defRPr>
                  <a:solidFill>
                    <a:schemeClr val="tx1"/>
                  </a:solidFill>
                  <a:latin typeface="Tahoma" charset="0"/>
                  <a:ea typeface="MS PGothic" charset="-128"/>
                </a:defRPr>
              </a:lvl6pPr>
              <a:lvl7pPr marL="2971800" indent="-228600" eaLnBrk="0" fontAlgn="base" hangingPunct="0">
                <a:spcBef>
                  <a:spcPct val="0"/>
                </a:spcBef>
                <a:spcAft>
                  <a:spcPct val="0"/>
                </a:spcAft>
                <a:defRPr>
                  <a:solidFill>
                    <a:schemeClr val="tx1"/>
                  </a:solidFill>
                  <a:latin typeface="Tahoma" charset="0"/>
                  <a:ea typeface="MS PGothic" charset="-128"/>
                </a:defRPr>
              </a:lvl7pPr>
              <a:lvl8pPr marL="3429000" indent="-228600" eaLnBrk="0" fontAlgn="base" hangingPunct="0">
                <a:spcBef>
                  <a:spcPct val="0"/>
                </a:spcBef>
                <a:spcAft>
                  <a:spcPct val="0"/>
                </a:spcAft>
                <a:defRPr>
                  <a:solidFill>
                    <a:schemeClr val="tx1"/>
                  </a:solidFill>
                  <a:latin typeface="Tahoma" charset="0"/>
                  <a:ea typeface="MS PGothic" charset="-128"/>
                </a:defRPr>
              </a:lvl8pPr>
              <a:lvl9pPr marL="3886200" indent="-228600" eaLnBrk="0" fontAlgn="base" hangingPunct="0">
                <a:spcBef>
                  <a:spcPct val="0"/>
                </a:spcBef>
                <a:spcAft>
                  <a:spcPct val="0"/>
                </a:spcAft>
                <a:defRPr>
                  <a:solidFill>
                    <a:schemeClr val="tx1"/>
                  </a:solidFill>
                  <a:latin typeface="Tahoma" charset="0"/>
                  <a:ea typeface="MS PGothic" charset="-128"/>
                </a:defRPr>
              </a:lvl9pPr>
            </a:lstStyle>
            <a:p>
              <a:r>
                <a:rPr lang="es-CO" altLang="x-none" b="1" dirty="0">
                  <a:solidFill>
                    <a:srgbClr val="1A1530"/>
                  </a:solidFill>
                  <a:latin typeface="+mn-lt"/>
                </a:rPr>
                <a:t>15 (4.8%) en el grupo AP-HMB ONS y 30 (9.7%) en el grupo control (</a:t>
              </a:r>
              <a:r>
                <a:rPr lang="es-CO" altLang="x-none" b="1" i="1" dirty="0">
                  <a:solidFill>
                    <a:srgbClr val="1A1530"/>
                  </a:solidFill>
                  <a:latin typeface="+mn-lt"/>
                </a:rPr>
                <a:t>p</a:t>
              </a:r>
              <a:r>
                <a:rPr lang="es-CO" altLang="x-none" b="1" dirty="0">
                  <a:solidFill>
                    <a:srgbClr val="1A1530"/>
                  </a:solidFill>
                  <a:latin typeface="+mn-lt"/>
                </a:rPr>
                <a:t>=0.018)</a:t>
              </a:r>
            </a:p>
          </p:txBody>
        </p:sp>
      </p:grpSp>
      <p:grpSp>
        <p:nvGrpSpPr>
          <p:cNvPr id="35" name="Group 34"/>
          <p:cNvGrpSpPr>
            <a:grpSpLocks/>
          </p:cNvGrpSpPr>
          <p:nvPr/>
        </p:nvGrpSpPr>
        <p:grpSpPr bwMode="auto">
          <a:xfrm>
            <a:off x="2280739" y="4526055"/>
            <a:ext cx="944536" cy="1030938"/>
            <a:chOff x="-2076528" y="3154244"/>
            <a:chExt cx="787299" cy="787299"/>
          </a:xfrm>
        </p:grpSpPr>
        <p:sp>
          <p:nvSpPr>
            <p:cNvPr id="36" name="Oval 35"/>
            <p:cNvSpPr/>
            <p:nvPr/>
          </p:nvSpPr>
          <p:spPr>
            <a:xfrm>
              <a:off x="-2076528" y="3154244"/>
              <a:ext cx="787299" cy="7872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endParaRPr>
            </a:p>
          </p:txBody>
        </p:sp>
        <p:grpSp>
          <p:nvGrpSpPr>
            <p:cNvPr id="37" name="Group 25"/>
            <p:cNvGrpSpPr>
              <a:grpSpLocks noChangeAspect="1"/>
            </p:cNvGrpSpPr>
            <p:nvPr/>
          </p:nvGrpSpPr>
          <p:grpSpPr bwMode="auto">
            <a:xfrm>
              <a:off x="-1805796" y="3247010"/>
              <a:ext cx="245835" cy="601767"/>
              <a:chOff x="-3048" y="-704"/>
              <a:chExt cx="652" cy="1596"/>
            </a:xfrm>
            <a:solidFill>
              <a:schemeClr val="accent3"/>
            </a:solidFill>
          </p:grpSpPr>
          <p:sp>
            <p:nvSpPr>
              <p:cNvPr id="38" name="Freeform 27"/>
              <p:cNvSpPr>
                <a:spLocks noEditPoints="1"/>
              </p:cNvSpPr>
              <p:nvPr/>
            </p:nvSpPr>
            <p:spPr bwMode="auto">
              <a:xfrm>
                <a:off x="-2991" y="-647"/>
                <a:ext cx="538" cy="1482"/>
              </a:xfrm>
              <a:custGeom>
                <a:avLst/>
                <a:gdLst>
                  <a:gd name="T0" fmla="*/ 686 w 1613"/>
                  <a:gd name="T1" fmla="*/ 2971 h 4447"/>
                  <a:gd name="T2" fmla="*/ 686 w 1613"/>
                  <a:gd name="T3" fmla="*/ 3151 h 4447"/>
                  <a:gd name="T4" fmla="*/ 510 w 1613"/>
                  <a:gd name="T5" fmla="*/ 3151 h 4447"/>
                  <a:gd name="T6" fmla="*/ 510 w 1613"/>
                  <a:gd name="T7" fmla="*/ 3390 h 4447"/>
                  <a:gd name="T8" fmla="*/ 686 w 1613"/>
                  <a:gd name="T9" fmla="*/ 3390 h 4447"/>
                  <a:gd name="T10" fmla="*/ 686 w 1613"/>
                  <a:gd name="T11" fmla="*/ 3821 h 4447"/>
                  <a:gd name="T12" fmla="*/ 927 w 1613"/>
                  <a:gd name="T13" fmla="*/ 3821 h 4447"/>
                  <a:gd name="T14" fmla="*/ 927 w 1613"/>
                  <a:gd name="T15" fmla="*/ 3390 h 4447"/>
                  <a:gd name="T16" fmla="*/ 1104 w 1613"/>
                  <a:gd name="T17" fmla="*/ 3390 h 4447"/>
                  <a:gd name="T18" fmla="*/ 1104 w 1613"/>
                  <a:gd name="T19" fmla="*/ 3151 h 4447"/>
                  <a:gd name="T20" fmla="*/ 927 w 1613"/>
                  <a:gd name="T21" fmla="*/ 3151 h 4447"/>
                  <a:gd name="T22" fmla="*/ 927 w 1613"/>
                  <a:gd name="T23" fmla="*/ 2971 h 4447"/>
                  <a:gd name="T24" fmla="*/ 686 w 1613"/>
                  <a:gd name="T25" fmla="*/ 2971 h 4447"/>
                  <a:gd name="T26" fmla="*/ 333 w 1613"/>
                  <a:gd name="T27" fmla="*/ 0 h 4447"/>
                  <a:gd name="T28" fmla="*/ 1279 w 1613"/>
                  <a:gd name="T29" fmla="*/ 0 h 4447"/>
                  <a:gd name="T30" fmla="*/ 1613 w 1613"/>
                  <a:gd name="T31" fmla="*/ 1391 h 4447"/>
                  <a:gd name="T32" fmla="*/ 1178 w 1613"/>
                  <a:gd name="T33" fmla="*/ 4447 h 4447"/>
                  <a:gd name="T34" fmla="*/ 434 w 1613"/>
                  <a:gd name="T35" fmla="*/ 4447 h 4447"/>
                  <a:gd name="T36" fmla="*/ 0 w 1613"/>
                  <a:gd name="T37" fmla="*/ 1391 h 4447"/>
                  <a:gd name="T38" fmla="*/ 333 w 1613"/>
                  <a:gd name="T39" fmla="*/ 0 h 4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3" h="4447">
                    <a:moveTo>
                      <a:pt x="686" y="2971"/>
                    </a:moveTo>
                    <a:lnTo>
                      <a:pt x="686" y="3151"/>
                    </a:lnTo>
                    <a:lnTo>
                      <a:pt x="510" y="3151"/>
                    </a:lnTo>
                    <a:lnTo>
                      <a:pt x="510" y="3390"/>
                    </a:lnTo>
                    <a:lnTo>
                      <a:pt x="686" y="3390"/>
                    </a:lnTo>
                    <a:lnTo>
                      <a:pt x="686" y="3821"/>
                    </a:lnTo>
                    <a:lnTo>
                      <a:pt x="927" y="3821"/>
                    </a:lnTo>
                    <a:lnTo>
                      <a:pt x="927" y="3390"/>
                    </a:lnTo>
                    <a:lnTo>
                      <a:pt x="1104" y="3390"/>
                    </a:lnTo>
                    <a:lnTo>
                      <a:pt x="1104" y="3151"/>
                    </a:lnTo>
                    <a:lnTo>
                      <a:pt x="927" y="3151"/>
                    </a:lnTo>
                    <a:lnTo>
                      <a:pt x="927" y="2971"/>
                    </a:lnTo>
                    <a:lnTo>
                      <a:pt x="686" y="2971"/>
                    </a:lnTo>
                    <a:close/>
                    <a:moveTo>
                      <a:pt x="333" y="0"/>
                    </a:moveTo>
                    <a:lnTo>
                      <a:pt x="1279" y="0"/>
                    </a:lnTo>
                    <a:lnTo>
                      <a:pt x="1613" y="1391"/>
                    </a:lnTo>
                    <a:lnTo>
                      <a:pt x="1178" y="4447"/>
                    </a:lnTo>
                    <a:lnTo>
                      <a:pt x="434" y="4447"/>
                    </a:lnTo>
                    <a:lnTo>
                      <a:pt x="0" y="1391"/>
                    </a:lnTo>
                    <a:lnTo>
                      <a:pt x="333" y="0"/>
                    </a:lnTo>
                    <a:close/>
                  </a:path>
                </a:pathLst>
              </a:custGeom>
              <a:grpFill/>
              <a:ln w="0">
                <a:noFill/>
                <a:prstDash val="solid"/>
                <a:round/>
                <a:headEnd/>
                <a:tailEnd/>
              </a:ln>
            </p:spPr>
            <p:txBody>
              <a:bodyPr/>
              <a:lstStyle/>
              <a:p>
                <a:pPr>
                  <a:defRPr/>
                </a:pPr>
                <a:endParaRPr lang="en-GB" dirty="0"/>
              </a:p>
            </p:txBody>
          </p:sp>
          <p:sp>
            <p:nvSpPr>
              <p:cNvPr id="39" name="Freeform 28"/>
              <p:cNvSpPr>
                <a:spLocks noEditPoints="1"/>
              </p:cNvSpPr>
              <p:nvPr/>
            </p:nvSpPr>
            <p:spPr bwMode="auto">
              <a:xfrm>
                <a:off x="-2810" y="354"/>
                <a:ext cx="176" cy="261"/>
              </a:xfrm>
              <a:custGeom>
                <a:avLst/>
                <a:gdLst>
                  <a:gd name="T0" fmla="*/ 216 w 527"/>
                  <a:gd name="T1" fmla="*/ 40 h 784"/>
                  <a:gd name="T2" fmla="*/ 216 w 527"/>
                  <a:gd name="T3" fmla="*/ 221 h 784"/>
                  <a:gd name="T4" fmla="*/ 39 w 527"/>
                  <a:gd name="T5" fmla="*/ 221 h 784"/>
                  <a:gd name="T6" fmla="*/ 39 w 527"/>
                  <a:gd name="T7" fmla="*/ 319 h 784"/>
                  <a:gd name="T8" fmla="*/ 216 w 527"/>
                  <a:gd name="T9" fmla="*/ 319 h 784"/>
                  <a:gd name="T10" fmla="*/ 216 w 527"/>
                  <a:gd name="T11" fmla="*/ 748 h 784"/>
                  <a:gd name="T12" fmla="*/ 313 w 527"/>
                  <a:gd name="T13" fmla="*/ 748 h 784"/>
                  <a:gd name="T14" fmla="*/ 313 w 527"/>
                  <a:gd name="T15" fmla="*/ 319 h 784"/>
                  <a:gd name="T16" fmla="*/ 489 w 527"/>
                  <a:gd name="T17" fmla="*/ 319 h 784"/>
                  <a:gd name="T18" fmla="*/ 489 w 527"/>
                  <a:gd name="T19" fmla="*/ 221 h 784"/>
                  <a:gd name="T20" fmla="*/ 313 w 527"/>
                  <a:gd name="T21" fmla="*/ 221 h 784"/>
                  <a:gd name="T22" fmla="*/ 313 w 527"/>
                  <a:gd name="T23" fmla="*/ 40 h 784"/>
                  <a:gd name="T24" fmla="*/ 216 w 527"/>
                  <a:gd name="T25" fmla="*/ 40 h 784"/>
                  <a:gd name="T26" fmla="*/ 176 w 527"/>
                  <a:gd name="T27" fmla="*/ 0 h 784"/>
                  <a:gd name="T28" fmla="*/ 350 w 527"/>
                  <a:gd name="T29" fmla="*/ 0 h 784"/>
                  <a:gd name="T30" fmla="*/ 350 w 527"/>
                  <a:gd name="T31" fmla="*/ 181 h 784"/>
                  <a:gd name="T32" fmla="*/ 527 w 527"/>
                  <a:gd name="T33" fmla="*/ 181 h 784"/>
                  <a:gd name="T34" fmla="*/ 527 w 527"/>
                  <a:gd name="T35" fmla="*/ 355 h 784"/>
                  <a:gd name="T36" fmla="*/ 350 w 527"/>
                  <a:gd name="T37" fmla="*/ 355 h 784"/>
                  <a:gd name="T38" fmla="*/ 350 w 527"/>
                  <a:gd name="T39" fmla="*/ 784 h 784"/>
                  <a:gd name="T40" fmla="*/ 176 w 527"/>
                  <a:gd name="T41" fmla="*/ 784 h 784"/>
                  <a:gd name="T42" fmla="*/ 176 w 527"/>
                  <a:gd name="T43" fmla="*/ 355 h 784"/>
                  <a:gd name="T44" fmla="*/ 0 w 527"/>
                  <a:gd name="T45" fmla="*/ 355 h 784"/>
                  <a:gd name="T46" fmla="*/ 0 w 527"/>
                  <a:gd name="T47" fmla="*/ 181 h 784"/>
                  <a:gd name="T48" fmla="*/ 176 w 527"/>
                  <a:gd name="T49" fmla="*/ 181 h 784"/>
                  <a:gd name="T50" fmla="*/ 176 w 527"/>
                  <a:gd name="T51"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7" h="784">
                    <a:moveTo>
                      <a:pt x="216" y="40"/>
                    </a:moveTo>
                    <a:lnTo>
                      <a:pt x="216" y="221"/>
                    </a:lnTo>
                    <a:lnTo>
                      <a:pt x="39" y="221"/>
                    </a:lnTo>
                    <a:lnTo>
                      <a:pt x="39" y="319"/>
                    </a:lnTo>
                    <a:lnTo>
                      <a:pt x="216" y="319"/>
                    </a:lnTo>
                    <a:lnTo>
                      <a:pt x="216" y="748"/>
                    </a:lnTo>
                    <a:lnTo>
                      <a:pt x="313" y="748"/>
                    </a:lnTo>
                    <a:lnTo>
                      <a:pt x="313" y="319"/>
                    </a:lnTo>
                    <a:lnTo>
                      <a:pt x="489" y="319"/>
                    </a:lnTo>
                    <a:lnTo>
                      <a:pt x="489" y="221"/>
                    </a:lnTo>
                    <a:lnTo>
                      <a:pt x="313" y="221"/>
                    </a:lnTo>
                    <a:lnTo>
                      <a:pt x="313" y="40"/>
                    </a:lnTo>
                    <a:lnTo>
                      <a:pt x="216" y="40"/>
                    </a:lnTo>
                    <a:close/>
                    <a:moveTo>
                      <a:pt x="176" y="0"/>
                    </a:moveTo>
                    <a:lnTo>
                      <a:pt x="350" y="0"/>
                    </a:lnTo>
                    <a:lnTo>
                      <a:pt x="350" y="181"/>
                    </a:lnTo>
                    <a:lnTo>
                      <a:pt x="527" y="181"/>
                    </a:lnTo>
                    <a:lnTo>
                      <a:pt x="527" y="355"/>
                    </a:lnTo>
                    <a:lnTo>
                      <a:pt x="350" y="355"/>
                    </a:lnTo>
                    <a:lnTo>
                      <a:pt x="350" y="784"/>
                    </a:lnTo>
                    <a:lnTo>
                      <a:pt x="176" y="784"/>
                    </a:lnTo>
                    <a:lnTo>
                      <a:pt x="176" y="355"/>
                    </a:lnTo>
                    <a:lnTo>
                      <a:pt x="0" y="355"/>
                    </a:lnTo>
                    <a:lnTo>
                      <a:pt x="0" y="181"/>
                    </a:lnTo>
                    <a:lnTo>
                      <a:pt x="176" y="181"/>
                    </a:lnTo>
                    <a:lnTo>
                      <a:pt x="176" y="0"/>
                    </a:lnTo>
                    <a:close/>
                  </a:path>
                </a:pathLst>
              </a:custGeom>
              <a:grpFill/>
              <a:ln w="0">
                <a:noFill/>
                <a:prstDash val="solid"/>
                <a:round/>
                <a:headEnd/>
                <a:tailEnd/>
              </a:ln>
            </p:spPr>
            <p:txBody>
              <a:bodyPr/>
              <a:lstStyle/>
              <a:p>
                <a:pPr>
                  <a:defRPr/>
                </a:pPr>
                <a:endParaRPr lang="en-GB" dirty="0"/>
              </a:p>
            </p:txBody>
          </p:sp>
          <p:sp>
            <p:nvSpPr>
              <p:cNvPr id="40" name="Freeform 29"/>
              <p:cNvSpPr>
                <a:spLocks noEditPoints="1"/>
              </p:cNvSpPr>
              <p:nvPr/>
            </p:nvSpPr>
            <p:spPr bwMode="auto">
              <a:xfrm>
                <a:off x="-3027" y="-245"/>
                <a:ext cx="610" cy="1119"/>
              </a:xfrm>
              <a:custGeom>
                <a:avLst/>
                <a:gdLst>
                  <a:gd name="T0" fmla="*/ 451 w 1831"/>
                  <a:gd name="T1" fmla="*/ 3351 h 3358"/>
                  <a:gd name="T2" fmla="*/ 1300 w 1831"/>
                  <a:gd name="T3" fmla="*/ 3344 h 3358"/>
                  <a:gd name="T4" fmla="*/ 1106 w 1831"/>
                  <a:gd name="T5" fmla="*/ 3344 h 3358"/>
                  <a:gd name="T6" fmla="*/ 1052 w 1831"/>
                  <a:gd name="T7" fmla="*/ 3339 h 3358"/>
                  <a:gd name="T8" fmla="*/ 861 w 1831"/>
                  <a:gd name="T9" fmla="*/ 3348 h 3358"/>
                  <a:gd name="T10" fmla="*/ 804 w 1831"/>
                  <a:gd name="T11" fmla="*/ 3335 h 3358"/>
                  <a:gd name="T12" fmla="*/ 616 w 1831"/>
                  <a:gd name="T13" fmla="*/ 3353 h 3358"/>
                  <a:gd name="T14" fmla="*/ 556 w 1831"/>
                  <a:gd name="T15" fmla="*/ 3332 h 3358"/>
                  <a:gd name="T16" fmla="*/ 448 w 1831"/>
                  <a:gd name="T17" fmla="*/ 3278 h 3358"/>
                  <a:gd name="T18" fmla="*/ 1396 w 1831"/>
                  <a:gd name="T19" fmla="*/ 3172 h 3358"/>
                  <a:gd name="T20" fmla="*/ 1394 w 1831"/>
                  <a:gd name="T21" fmla="*/ 3119 h 3358"/>
                  <a:gd name="T22" fmla="*/ 429 w 1831"/>
                  <a:gd name="T23" fmla="*/ 3091 h 3358"/>
                  <a:gd name="T24" fmla="*/ 422 w 1831"/>
                  <a:gd name="T25" fmla="*/ 3042 h 3358"/>
                  <a:gd name="T26" fmla="*/ 405 w 1831"/>
                  <a:gd name="T27" fmla="*/ 2932 h 3358"/>
                  <a:gd name="T28" fmla="*/ 1434 w 1831"/>
                  <a:gd name="T29" fmla="*/ 2882 h 3358"/>
                  <a:gd name="T30" fmla="*/ 379 w 1831"/>
                  <a:gd name="T31" fmla="*/ 2776 h 3358"/>
                  <a:gd name="T32" fmla="*/ 1446 w 1831"/>
                  <a:gd name="T33" fmla="*/ 2804 h 3358"/>
                  <a:gd name="T34" fmla="*/ 1455 w 1831"/>
                  <a:gd name="T35" fmla="*/ 2694 h 3358"/>
                  <a:gd name="T36" fmla="*/ 1474 w 1831"/>
                  <a:gd name="T37" fmla="*/ 2645 h 3358"/>
                  <a:gd name="T38" fmla="*/ 1472 w 1831"/>
                  <a:gd name="T39" fmla="*/ 2538 h 3358"/>
                  <a:gd name="T40" fmla="*/ 365 w 1831"/>
                  <a:gd name="T41" fmla="*/ 2558 h 3358"/>
                  <a:gd name="T42" fmla="*/ 1484 w 1831"/>
                  <a:gd name="T43" fmla="*/ 2458 h 3358"/>
                  <a:gd name="T44" fmla="*/ 1512 w 1831"/>
                  <a:gd name="T45" fmla="*/ 2404 h 3358"/>
                  <a:gd name="T46" fmla="*/ 1503 w 1831"/>
                  <a:gd name="T47" fmla="*/ 2303 h 3358"/>
                  <a:gd name="T48" fmla="*/ 333 w 1831"/>
                  <a:gd name="T49" fmla="*/ 2316 h 3358"/>
                  <a:gd name="T50" fmla="*/ 292 w 1831"/>
                  <a:gd name="T51" fmla="*/ 2231 h 3358"/>
                  <a:gd name="T52" fmla="*/ 311 w 1831"/>
                  <a:gd name="T53" fmla="*/ 2152 h 3358"/>
                  <a:gd name="T54" fmla="*/ 1534 w 1831"/>
                  <a:gd name="T55" fmla="*/ 2068 h 3358"/>
                  <a:gd name="T56" fmla="*/ 299 w 1831"/>
                  <a:gd name="T57" fmla="*/ 2072 h 3358"/>
                  <a:gd name="T58" fmla="*/ 258 w 1831"/>
                  <a:gd name="T59" fmla="*/ 1998 h 3358"/>
                  <a:gd name="T60" fmla="*/ 274 w 1831"/>
                  <a:gd name="T61" fmla="*/ 1910 h 3358"/>
                  <a:gd name="T62" fmla="*/ 236 w 1831"/>
                  <a:gd name="T63" fmla="*/ 1844 h 3358"/>
                  <a:gd name="T64" fmla="*/ 1595 w 1831"/>
                  <a:gd name="T65" fmla="*/ 1830 h 3358"/>
                  <a:gd name="T66" fmla="*/ 229 w 1831"/>
                  <a:gd name="T67" fmla="*/ 1769 h 3358"/>
                  <a:gd name="T68" fmla="*/ 1614 w 1831"/>
                  <a:gd name="T69" fmla="*/ 1668 h 3358"/>
                  <a:gd name="T70" fmla="*/ 1604 w 1831"/>
                  <a:gd name="T71" fmla="*/ 1609 h 3358"/>
                  <a:gd name="T72" fmla="*/ 219 w 1831"/>
                  <a:gd name="T73" fmla="*/ 1585 h 3358"/>
                  <a:gd name="T74" fmla="*/ 204 w 1831"/>
                  <a:gd name="T75" fmla="*/ 1535 h 3358"/>
                  <a:gd name="T76" fmla="*/ 1640 w 1831"/>
                  <a:gd name="T77" fmla="*/ 1425 h 3358"/>
                  <a:gd name="T78" fmla="*/ 1646 w 1831"/>
                  <a:gd name="T79" fmla="*/ 1376 h 3358"/>
                  <a:gd name="T80" fmla="*/ 169 w 1831"/>
                  <a:gd name="T81" fmla="*/ 1266 h 3358"/>
                  <a:gd name="T82" fmla="*/ 1661 w 1831"/>
                  <a:gd name="T83" fmla="*/ 1297 h 3358"/>
                  <a:gd name="T84" fmla="*/ 153 w 1831"/>
                  <a:gd name="T85" fmla="*/ 1189 h 3358"/>
                  <a:gd name="T86" fmla="*/ 1688 w 1831"/>
                  <a:gd name="T87" fmla="*/ 1138 h 3358"/>
                  <a:gd name="T88" fmla="*/ 1691 w 1831"/>
                  <a:gd name="T89" fmla="*/ 1030 h 3358"/>
                  <a:gd name="T90" fmla="*/ 147 w 1831"/>
                  <a:gd name="T91" fmla="*/ 1055 h 3358"/>
                  <a:gd name="T92" fmla="*/ 115 w 1831"/>
                  <a:gd name="T93" fmla="*/ 954 h 3358"/>
                  <a:gd name="T94" fmla="*/ 1726 w 1831"/>
                  <a:gd name="T95" fmla="*/ 897 h 3358"/>
                  <a:gd name="T96" fmla="*/ 1718 w 1831"/>
                  <a:gd name="T97" fmla="*/ 795 h 3358"/>
                  <a:gd name="T98" fmla="*/ 118 w 1831"/>
                  <a:gd name="T99" fmla="*/ 809 h 3358"/>
                  <a:gd name="T100" fmla="*/ 77 w 1831"/>
                  <a:gd name="T101" fmla="*/ 725 h 3358"/>
                  <a:gd name="T102" fmla="*/ 1766 w 1831"/>
                  <a:gd name="T103" fmla="*/ 650 h 3358"/>
                  <a:gd name="T104" fmla="*/ 1747 w 1831"/>
                  <a:gd name="T105" fmla="*/ 565 h 3358"/>
                  <a:gd name="T106" fmla="*/ 83 w 1831"/>
                  <a:gd name="T107" fmla="*/ 561 h 3358"/>
                  <a:gd name="T108" fmla="*/ 45 w 1831"/>
                  <a:gd name="T109" fmla="*/ 495 h 3358"/>
                  <a:gd name="T110" fmla="*/ 1798 w 1831"/>
                  <a:gd name="T111" fmla="*/ 402 h 3358"/>
                  <a:gd name="T112" fmla="*/ 1782 w 1831"/>
                  <a:gd name="T113" fmla="*/ 338 h 3358"/>
                  <a:gd name="T114" fmla="*/ 42 w 1831"/>
                  <a:gd name="T115" fmla="*/ 317 h 3358"/>
                  <a:gd name="T116" fmla="*/ 19 w 1831"/>
                  <a:gd name="T117" fmla="*/ 265 h 3358"/>
                  <a:gd name="T118" fmla="*/ 1823 w 1831"/>
                  <a:gd name="T119" fmla="*/ 158 h 3358"/>
                  <a:gd name="T120" fmla="*/ 29 w 1831"/>
                  <a:gd name="T121" fmla="*/ 108 h 3358"/>
                  <a:gd name="T122" fmla="*/ 1799 w 1831"/>
                  <a:gd name="T123" fmla="*/ 79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3358">
                    <a:moveTo>
                      <a:pt x="1364" y="3329"/>
                    </a:moveTo>
                    <a:lnTo>
                      <a:pt x="1360" y="3331"/>
                    </a:lnTo>
                    <a:lnTo>
                      <a:pt x="1356" y="3334"/>
                    </a:lnTo>
                    <a:lnTo>
                      <a:pt x="1354" y="3337"/>
                    </a:lnTo>
                    <a:lnTo>
                      <a:pt x="1351" y="3339"/>
                    </a:lnTo>
                    <a:lnTo>
                      <a:pt x="1351" y="3344"/>
                    </a:lnTo>
                    <a:lnTo>
                      <a:pt x="1351" y="3348"/>
                    </a:lnTo>
                    <a:lnTo>
                      <a:pt x="1354" y="3351"/>
                    </a:lnTo>
                    <a:lnTo>
                      <a:pt x="1356" y="3354"/>
                    </a:lnTo>
                    <a:lnTo>
                      <a:pt x="1359" y="3357"/>
                    </a:lnTo>
                    <a:lnTo>
                      <a:pt x="1363" y="3358"/>
                    </a:lnTo>
                    <a:lnTo>
                      <a:pt x="1366" y="3358"/>
                    </a:lnTo>
                    <a:lnTo>
                      <a:pt x="1370" y="3358"/>
                    </a:lnTo>
                    <a:lnTo>
                      <a:pt x="1375" y="3357"/>
                    </a:lnTo>
                    <a:lnTo>
                      <a:pt x="1377" y="3354"/>
                    </a:lnTo>
                    <a:lnTo>
                      <a:pt x="1379" y="3351"/>
                    </a:lnTo>
                    <a:lnTo>
                      <a:pt x="1380" y="3348"/>
                    </a:lnTo>
                    <a:lnTo>
                      <a:pt x="1382" y="3344"/>
                    </a:lnTo>
                    <a:lnTo>
                      <a:pt x="1380" y="3339"/>
                    </a:lnTo>
                    <a:lnTo>
                      <a:pt x="1379" y="3337"/>
                    </a:lnTo>
                    <a:lnTo>
                      <a:pt x="1377" y="3334"/>
                    </a:lnTo>
                    <a:lnTo>
                      <a:pt x="1373" y="3331"/>
                    </a:lnTo>
                    <a:lnTo>
                      <a:pt x="1369" y="3329"/>
                    </a:lnTo>
                    <a:lnTo>
                      <a:pt x="1364" y="3329"/>
                    </a:lnTo>
                    <a:close/>
                    <a:moveTo>
                      <a:pt x="462" y="3329"/>
                    </a:moveTo>
                    <a:lnTo>
                      <a:pt x="458" y="3331"/>
                    </a:lnTo>
                    <a:lnTo>
                      <a:pt x="454" y="3334"/>
                    </a:lnTo>
                    <a:lnTo>
                      <a:pt x="451" y="3337"/>
                    </a:lnTo>
                    <a:lnTo>
                      <a:pt x="449" y="3339"/>
                    </a:lnTo>
                    <a:lnTo>
                      <a:pt x="449" y="3344"/>
                    </a:lnTo>
                    <a:lnTo>
                      <a:pt x="449" y="3348"/>
                    </a:lnTo>
                    <a:lnTo>
                      <a:pt x="451" y="3351"/>
                    </a:lnTo>
                    <a:lnTo>
                      <a:pt x="454" y="3354"/>
                    </a:lnTo>
                    <a:lnTo>
                      <a:pt x="457" y="3357"/>
                    </a:lnTo>
                    <a:lnTo>
                      <a:pt x="461" y="3358"/>
                    </a:lnTo>
                    <a:lnTo>
                      <a:pt x="464" y="3358"/>
                    </a:lnTo>
                    <a:lnTo>
                      <a:pt x="468" y="3358"/>
                    </a:lnTo>
                    <a:lnTo>
                      <a:pt x="471" y="3357"/>
                    </a:lnTo>
                    <a:lnTo>
                      <a:pt x="476" y="3354"/>
                    </a:lnTo>
                    <a:lnTo>
                      <a:pt x="477" y="3351"/>
                    </a:lnTo>
                    <a:lnTo>
                      <a:pt x="478" y="3348"/>
                    </a:lnTo>
                    <a:lnTo>
                      <a:pt x="480" y="3344"/>
                    </a:lnTo>
                    <a:lnTo>
                      <a:pt x="478" y="3339"/>
                    </a:lnTo>
                    <a:lnTo>
                      <a:pt x="477" y="3337"/>
                    </a:lnTo>
                    <a:lnTo>
                      <a:pt x="476" y="3334"/>
                    </a:lnTo>
                    <a:lnTo>
                      <a:pt x="471" y="3331"/>
                    </a:lnTo>
                    <a:lnTo>
                      <a:pt x="467" y="3329"/>
                    </a:lnTo>
                    <a:lnTo>
                      <a:pt x="462" y="3329"/>
                    </a:lnTo>
                    <a:close/>
                    <a:moveTo>
                      <a:pt x="1284" y="3329"/>
                    </a:moveTo>
                    <a:lnTo>
                      <a:pt x="1280" y="3329"/>
                    </a:lnTo>
                    <a:lnTo>
                      <a:pt x="1275" y="3332"/>
                    </a:lnTo>
                    <a:lnTo>
                      <a:pt x="1272" y="3335"/>
                    </a:lnTo>
                    <a:lnTo>
                      <a:pt x="1271" y="3339"/>
                    </a:lnTo>
                    <a:lnTo>
                      <a:pt x="1269" y="3344"/>
                    </a:lnTo>
                    <a:lnTo>
                      <a:pt x="1271" y="3348"/>
                    </a:lnTo>
                    <a:lnTo>
                      <a:pt x="1272" y="3353"/>
                    </a:lnTo>
                    <a:lnTo>
                      <a:pt x="1275" y="3356"/>
                    </a:lnTo>
                    <a:lnTo>
                      <a:pt x="1280" y="3358"/>
                    </a:lnTo>
                    <a:lnTo>
                      <a:pt x="1284" y="3358"/>
                    </a:lnTo>
                    <a:lnTo>
                      <a:pt x="1290" y="3358"/>
                    </a:lnTo>
                    <a:lnTo>
                      <a:pt x="1293" y="3356"/>
                    </a:lnTo>
                    <a:lnTo>
                      <a:pt x="1297" y="3353"/>
                    </a:lnTo>
                    <a:lnTo>
                      <a:pt x="1299" y="3348"/>
                    </a:lnTo>
                    <a:lnTo>
                      <a:pt x="1300" y="3344"/>
                    </a:lnTo>
                    <a:lnTo>
                      <a:pt x="1299" y="3339"/>
                    </a:lnTo>
                    <a:lnTo>
                      <a:pt x="1297" y="3335"/>
                    </a:lnTo>
                    <a:lnTo>
                      <a:pt x="1293" y="3332"/>
                    </a:lnTo>
                    <a:lnTo>
                      <a:pt x="1290" y="3329"/>
                    </a:lnTo>
                    <a:lnTo>
                      <a:pt x="1284" y="3329"/>
                    </a:lnTo>
                    <a:close/>
                    <a:moveTo>
                      <a:pt x="1202" y="3329"/>
                    </a:moveTo>
                    <a:lnTo>
                      <a:pt x="1198" y="3329"/>
                    </a:lnTo>
                    <a:lnTo>
                      <a:pt x="1194" y="3332"/>
                    </a:lnTo>
                    <a:lnTo>
                      <a:pt x="1191" y="3335"/>
                    </a:lnTo>
                    <a:lnTo>
                      <a:pt x="1188" y="3339"/>
                    </a:lnTo>
                    <a:lnTo>
                      <a:pt x="1188" y="3344"/>
                    </a:lnTo>
                    <a:lnTo>
                      <a:pt x="1188" y="3348"/>
                    </a:lnTo>
                    <a:lnTo>
                      <a:pt x="1191" y="3353"/>
                    </a:lnTo>
                    <a:lnTo>
                      <a:pt x="1194" y="3356"/>
                    </a:lnTo>
                    <a:lnTo>
                      <a:pt x="1198" y="3358"/>
                    </a:lnTo>
                    <a:lnTo>
                      <a:pt x="1202" y="3358"/>
                    </a:lnTo>
                    <a:lnTo>
                      <a:pt x="1207" y="3358"/>
                    </a:lnTo>
                    <a:lnTo>
                      <a:pt x="1211" y="3356"/>
                    </a:lnTo>
                    <a:lnTo>
                      <a:pt x="1214" y="3353"/>
                    </a:lnTo>
                    <a:lnTo>
                      <a:pt x="1217" y="3348"/>
                    </a:lnTo>
                    <a:lnTo>
                      <a:pt x="1217" y="3344"/>
                    </a:lnTo>
                    <a:lnTo>
                      <a:pt x="1217" y="3339"/>
                    </a:lnTo>
                    <a:lnTo>
                      <a:pt x="1214" y="3335"/>
                    </a:lnTo>
                    <a:lnTo>
                      <a:pt x="1211" y="3332"/>
                    </a:lnTo>
                    <a:lnTo>
                      <a:pt x="1207" y="3329"/>
                    </a:lnTo>
                    <a:lnTo>
                      <a:pt x="1202" y="3329"/>
                    </a:lnTo>
                    <a:close/>
                    <a:moveTo>
                      <a:pt x="1121" y="3329"/>
                    </a:moveTo>
                    <a:lnTo>
                      <a:pt x="1116" y="3329"/>
                    </a:lnTo>
                    <a:lnTo>
                      <a:pt x="1112" y="3332"/>
                    </a:lnTo>
                    <a:lnTo>
                      <a:pt x="1109" y="3335"/>
                    </a:lnTo>
                    <a:lnTo>
                      <a:pt x="1106" y="3339"/>
                    </a:lnTo>
                    <a:lnTo>
                      <a:pt x="1106" y="3344"/>
                    </a:lnTo>
                    <a:lnTo>
                      <a:pt x="1106" y="3348"/>
                    </a:lnTo>
                    <a:lnTo>
                      <a:pt x="1109" y="3353"/>
                    </a:lnTo>
                    <a:lnTo>
                      <a:pt x="1112" y="3356"/>
                    </a:lnTo>
                    <a:lnTo>
                      <a:pt x="1116" y="3358"/>
                    </a:lnTo>
                    <a:lnTo>
                      <a:pt x="1121" y="3358"/>
                    </a:lnTo>
                    <a:lnTo>
                      <a:pt x="1125" y="3358"/>
                    </a:lnTo>
                    <a:lnTo>
                      <a:pt x="1129" y="3356"/>
                    </a:lnTo>
                    <a:lnTo>
                      <a:pt x="1132" y="3353"/>
                    </a:lnTo>
                    <a:lnTo>
                      <a:pt x="1135" y="3348"/>
                    </a:lnTo>
                    <a:lnTo>
                      <a:pt x="1135" y="3344"/>
                    </a:lnTo>
                    <a:lnTo>
                      <a:pt x="1135" y="3339"/>
                    </a:lnTo>
                    <a:lnTo>
                      <a:pt x="1132" y="3335"/>
                    </a:lnTo>
                    <a:lnTo>
                      <a:pt x="1129" y="3332"/>
                    </a:lnTo>
                    <a:lnTo>
                      <a:pt x="1125" y="3329"/>
                    </a:lnTo>
                    <a:lnTo>
                      <a:pt x="1121" y="3329"/>
                    </a:lnTo>
                    <a:close/>
                    <a:moveTo>
                      <a:pt x="1039" y="3329"/>
                    </a:moveTo>
                    <a:lnTo>
                      <a:pt x="1033" y="3329"/>
                    </a:lnTo>
                    <a:lnTo>
                      <a:pt x="1030" y="3332"/>
                    </a:lnTo>
                    <a:lnTo>
                      <a:pt x="1026" y="3335"/>
                    </a:lnTo>
                    <a:lnTo>
                      <a:pt x="1024" y="3339"/>
                    </a:lnTo>
                    <a:lnTo>
                      <a:pt x="1023" y="3344"/>
                    </a:lnTo>
                    <a:lnTo>
                      <a:pt x="1024" y="3348"/>
                    </a:lnTo>
                    <a:lnTo>
                      <a:pt x="1026" y="3353"/>
                    </a:lnTo>
                    <a:lnTo>
                      <a:pt x="1030" y="3356"/>
                    </a:lnTo>
                    <a:lnTo>
                      <a:pt x="1033" y="3358"/>
                    </a:lnTo>
                    <a:lnTo>
                      <a:pt x="1039" y="3358"/>
                    </a:lnTo>
                    <a:lnTo>
                      <a:pt x="1043" y="3358"/>
                    </a:lnTo>
                    <a:lnTo>
                      <a:pt x="1048" y="3356"/>
                    </a:lnTo>
                    <a:lnTo>
                      <a:pt x="1051" y="3353"/>
                    </a:lnTo>
                    <a:lnTo>
                      <a:pt x="1052" y="3348"/>
                    </a:lnTo>
                    <a:lnTo>
                      <a:pt x="1053" y="3344"/>
                    </a:lnTo>
                    <a:lnTo>
                      <a:pt x="1052" y="3339"/>
                    </a:lnTo>
                    <a:lnTo>
                      <a:pt x="1051" y="3335"/>
                    </a:lnTo>
                    <a:lnTo>
                      <a:pt x="1048" y="3332"/>
                    </a:lnTo>
                    <a:lnTo>
                      <a:pt x="1043" y="3329"/>
                    </a:lnTo>
                    <a:lnTo>
                      <a:pt x="1039" y="3329"/>
                    </a:lnTo>
                    <a:close/>
                    <a:moveTo>
                      <a:pt x="956" y="3329"/>
                    </a:moveTo>
                    <a:lnTo>
                      <a:pt x="951" y="3329"/>
                    </a:lnTo>
                    <a:lnTo>
                      <a:pt x="947" y="3332"/>
                    </a:lnTo>
                    <a:lnTo>
                      <a:pt x="944" y="3335"/>
                    </a:lnTo>
                    <a:lnTo>
                      <a:pt x="943" y="3339"/>
                    </a:lnTo>
                    <a:lnTo>
                      <a:pt x="941" y="3344"/>
                    </a:lnTo>
                    <a:lnTo>
                      <a:pt x="943" y="3348"/>
                    </a:lnTo>
                    <a:lnTo>
                      <a:pt x="944" y="3353"/>
                    </a:lnTo>
                    <a:lnTo>
                      <a:pt x="947" y="3356"/>
                    </a:lnTo>
                    <a:lnTo>
                      <a:pt x="951" y="3358"/>
                    </a:lnTo>
                    <a:lnTo>
                      <a:pt x="956" y="3358"/>
                    </a:lnTo>
                    <a:lnTo>
                      <a:pt x="962" y="3358"/>
                    </a:lnTo>
                    <a:lnTo>
                      <a:pt x="966" y="3356"/>
                    </a:lnTo>
                    <a:lnTo>
                      <a:pt x="969" y="3353"/>
                    </a:lnTo>
                    <a:lnTo>
                      <a:pt x="970" y="3348"/>
                    </a:lnTo>
                    <a:lnTo>
                      <a:pt x="972" y="3344"/>
                    </a:lnTo>
                    <a:lnTo>
                      <a:pt x="970" y="3339"/>
                    </a:lnTo>
                    <a:lnTo>
                      <a:pt x="969" y="3335"/>
                    </a:lnTo>
                    <a:lnTo>
                      <a:pt x="966" y="3332"/>
                    </a:lnTo>
                    <a:lnTo>
                      <a:pt x="962" y="3329"/>
                    </a:lnTo>
                    <a:lnTo>
                      <a:pt x="956" y="3329"/>
                    </a:lnTo>
                    <a:close/>
                    <a:moveTo>
                      <a:pt x="874" y="3329"/>
                    </a:moveTo>
                    <a:lnTo>
                      <a:pt x="870" y="3329"/>
                    </a:lnTo>
                    <a:lnTo>
                      <a:pt x="865" y="3332"/>
                    </a:lnTo>
                    <a:lnTo>
                      <a:pt x="862" y="3335"/>
                    </a:lnTo>
                    <a:lnTo>
                      <a:pt x="861" y="3339"/>
                    </a:lnTo>
                    <a:lnTo>
                      <a:pt x="859" y="3344"/>
                    </a:lnTo>
                    <a:lnTo>
                      <a:pt x="861" y="3348"/>
                    </a:lnTo>
                    <a:lnTo>
                      <a:pt x="862" y="3353"/>
                    </a:lnTo>
                    <a:lnTo>
                      <a:pt x="865" y="3356"/>
                    </a:lnTo>
                    <a:lnTo>
                      <a:pt x="870" y="3358"/>
                    </a:lnTo>
                    <a:lnTo>
                      <a:pt x="874" y="3358"/>
                    </a:lnTo>
                    <a:lnTo>
                      <a:pt x="880" y="3358"/>
                    </a:lnTo>
                    <a:lnTo>
                      <a:pt x="883" y="3356"/>
                    </a:lnTo>
                    <a:lnTo>
                      <a:pt x="887" y="3353"/>
                    </a:lnTo>
                    <a:lnTo>
                      <a:pt x="889" y="3348"/>
                    </a:lnTo>
                    <a:lnTo>
                      <a:pt x="890" y="3344"/>
                    </a:lnTo>
                    <a:lnTo>
                      <a:pt x="889" y="3339"/>
                    </a:lnTo>
                    <a:lnTo>
                      <a:pt x="887" y="3335"/>
                    </a:lnTo>
                    <a:lnTo>
                      <a:pt x="883" y="3332"/>
                    </a:lnTo>
                    <a:lnTo>
                      <a:pt x="880" y="3329"/>
                    </a:lnTo>
                    <a:lnTo>
                      <a:pt x="874" y="3329"/>
                    </a:lnTo>
                    <a:close/>
                    <a:moveTo>
                      <a:pt x="792" y="3329"/>
                    </a:moveTo>
                    <a:lnTo>
                      <a:pt x="788" y="3329"/>
                    </a:lnTo>
                    <a:lnTo>
                      <a:pt x="783" y="3332"/>
                    </a:lnTo>
                    <a:lnTo>
                      <a:pt x="781" y="3335"/>
                    </a:lnTo>
                    <a:lnTo>
                      <a:pt x="778" y="3339"/>
                    </a:lnTo>
                    <a:lnTo>
                      <a:pt x="778" y="3344"/>
                    </a:lnTo>
                    <a:lnTo>
                      <a:pt x="778" y="3348"/>
                    </a:lnTo>
                    <a:lnTo>
                      <a:pt x="781" y="3353"/>
                    </a:lnTo>
                    <a:lnTo>
                      <a:pt x="783" y="3356"/>
                    </a:lnTo>
                    <a:lnTo>
                      <a:pt x="788" y="3358"/>
                    </a:lnTo>
                    <a:lnTo>
                      <a:pt x="792" y="3358"/>
                    </a:lnTo>
                    <a:lnTo>
                      <a:pt x="797" y="3358"/>
                    </a:lnTo>
                    <a:lnTo>
                      <a:pt x="801" y="3356"/>
                    </a:lnTo>
                    <a:lnTo>
                      <a:pt x="804" y="3353"/>
                    </a:lnTo>
                    <a:lnTo>
                      <a:pt x="807" y="3348"/>
                    </a:lnTo>
                    <a:lnTo>
                      <a:pt x="807" y="3344"/>
                    </a:lnTo>
                    <a:lnTo>
                      <a:pt x="807" y="3339"/>
                    </a:lnTo>
                    <a:lnTo>
                      <a:pt x="804" y="3335"/>
                    </a:lnTo>
                    <a:lnTo>
                      <a:pt x="801" y="3332"/>
                    </a:lnTo>
                    <a:lnTo>
                      <a:pt x="797" y="3329"/>
                    </a:lnTo>
                    <a:lnTo>
                      <a:pt x="792" y="3329"/>
                    </a:lnTo>
                    <a:close/>
                    <a:moveTo>
                      <a:pt x="711" y="3329"/>
                    </a:moveTo>
                    <a:lnTo>
                      <a:pt x="706" y="3329"/>
                    </a:lnTo>
                    <a:lnTo>
                      <a:pt x="702" y="3332"/>
                    </a:lnTo>
                    <a:lnTo>
                      <a:pt x="699" y="3335"/>
                    </a:lnTo>
                    <a:lnTo>
                      <a:pt x="696" y="3339"/>
                    </a:lnTo>
                    <a:lnTo>
                      <a:pt x="696" y="3344"/>
                    </a:lnTo>
                    <a:lnTo>
                      <a:pt x="696" y="3348"/>
                    </a:lnTo>
                    <a:lnTo>
                      <a:pt x="699" y="3353"/>
                    </a:lnTo>
                    <a:lnTo>
                      <a:pt x="702" y="3356"/>
                    </a:lnTo>
                    <a:lnTo>
                      <a:pt x="706" y="3358"/>
                    </a:lnTo>
                    <a:lnTo>
                      <a:pt x="711" y="3358"/>
                    </a:lnTo>
                    <a:lnTo>
                      <a:pt x="715" y="3358"/>
                    </a:lnTo>
                    <a:lnTo>
                      <a:pt x="719" y="3356"/>
                    </a:lnTo>
                    <a:lnTo>
                      <a:pt x="722" y="3353"/>
                    </a:lnTo>
                    <a:lnTo>
                      <a:pt x="725" y="3348"/>
                    </a:lnTo>
                    <a:lnTo>
                      <a:pt x="725" y="3344"/>
                    </a:lnTo>
                    <a:lnTo>
                      <a:pt x="725" y="3339"/>
                    </a:lnTo>
                    <a:lnTo>
                      <a:pt x="722" y="3335"/>
                    </a:lnTo>
                    <a:lnTo>
                      <a:pt x="719" y="3332"/>
                    </a:lnTo>
                    <a:lnTo>
                      <a:pt x="715" y="3329"/>
                    </a:lnTo>
                    <a:lnTo>
                      <a:pt x="711" y="3329"/>
                    </a:lnTo>
                    <a:close/>
                    <a:moveTo>
                      <a:pt x="629" y="3329"/>
                    </a:moveTo>
                    <a:lnTo>
                      <a:pt x="623" y="3329"/>
                    </a:lnTo>
                    <a:lnTo>
                      <a:pt x="620" y="3332"/>
                    </a:lnTo>
                    <a:lnTo>
                      <a:pt x="616" y="3335"/>
                    </a:lnTo>
                    <a:lnTo>
                      <a:pt x="614" y="3339"/>
                    </a:lnTo>
                    <a:lnTo>
                      <a:pt x="613" y="3344"/>
                    </a:lnTo>
                    <a:lnTo>
                      <a:pt x="614" y="3348"/>
                    </a:lnTo>
                    <a:lnTo>
                      <a:pt x="616" y="3353"/>
                    </a:lnTo>
                    <a:lnTo>
                      <a:pt x="620" y="3356"/>
                    </a:lnTo>
                    <a:lnTo>
                      <a:pt x="623" y="3358"/>
                    </a:lnTo>
                    <a:lnTo>
                      <a:pt x="629" y="3358"/>
                    </a:lnTo>
                    <a:lnTo>
                      <a:pt x="633" y="3358"/>
                    </a:lnTo>
                    <a:lnTo>
                      <a:pt x="638" y="3356"/>
                    </a:lnTo>
                    <a:lnTo>
                      <a:pt x="640" y="3353"/>
                    </a:lnTo>
                    <a:lnTo>
                      <a:pt x="642" y="3348"/>
                    </a:lnTo>
                    <a:lnTo>
                      <a:pt x="643" y="3344"/>
                    </a:lnTo>
                    <a:lnTo>
                      <a:pt x="642" y="3339"/>
                    </a:lnTo>
                    <a:lnTo>
                      <a:pt x="640" y="3335"/>
                    </a:lnTo>
                    <a:lnTo>
                      <a:pt x="638" y="3332"/>
                    </a:lnTo>
                    <a:lnTo>
                      <a:pt x="633" y="3329"/>
                    </a:lnTo>
                    <a:lnTo>
                      <a:pt x="629" y="3329"/>
                    </a:lnTo>
                    <a:close/>
                    <a:moveTo>
                      <a:pt x="546" y="3329"/>
                    </a:moveTo>
                    <a:lnTo>
                      <a:pt x="541" y="3329"/>
                    </a:lnTo>
                    <a:lnTo>
                      <a:pt x="537" y="3332"/>
                    </a:lnTo>
                    <a:lnTo>
                      <a:pt x="534" y="3335"/>
                    </a:lnTo>
                    <a:lnTo>
                      <a:pt x="532" y="3339"/>
                    </a:lnTo>
                    <a:lnTo>
                      <a:pt x="531" y="3344"/>
                    </a:lnTo>
                    <a:lnTo>
                      <a:pt x="532" y="3348"/>
                    </a:lnTo>
                    <a:lnTo>
                      <a:pt x="534" y="3353"/>
                    </a:lnTo>
                    <a:lnTo>
                      <a:pt x="537" y="3356"/>
                    </a:lnTo>
                    <a:lnTo>
                      <a:pt x="541" y="3358"/>
                    </a:lnTo>
                    <a:lnTo>
                      <a:pt x="546" y="3358"/>
                    </a:lnTo>
                    <a:lnTo>
                      <a:pt x="551" y="3358"/>
                    </a:lnTo>
                    <a:lnTo>
                      <a:pt x="556" y="3356"/>
                    </a:lnTo>
                    <a:lnTo>
                      <a:pt x="559" y="3353"/>
                    </a:lnTo>
                    <a:lnTo>
                      <a:pt x="560" y="3348"/>
                    </a:lnTo>
                    <a:lnTo>
                      <a:pt x="562" y="3344"/>
                    </a:lnTo>
                    <a:lnTo>
                      <a:pt x="560" y="3339"/>
                    </a:lnTo>
                    <a:lnTo>
                      <a:pt x="559" y="3335"/>
                    </a:lnTo>
                    <a:lnTo>
                      <a:pt x="556" y="3332"/>
                    </a:lnTo>
                    <a:lnTo>
                      <a:pt x="551" y="3329"/>
                    </a:lnTo>
                    <a:lnTo>
                      <a:pt x="546" y="3329"/>
                    </a:lnTo>
                    <a:close/>
                    <a:moveTo>
                      <a:pt x="1380" y="3250"/>
                    </a:moveTo>
                    <a:lnTo>
                      <a:pt x="1375" y="3250"/>
                    </a:lnTo>
                    <a:lnTo>
                      <a:pt x="1370" y="3252"/>
                    </a:lnTo>
                    <a:lnTo>
                      <a:pt x="1367" y="3255"/>
                    </a:lnTo>
                    <a:lnTo>
                      <a:pt x="1364" y="3258"/>
                    </a:lnTo>
                    <a:lnTo>
                      <a:pt x="1363" y="3262"/>
                    </a:lnTo>
                    <a:lnTo>
                      <a:pt x="1363" y="3268"/>
                    </a:lnTo>
                    <a:lnTo>
                      <a:pt x="1364" y="3272"/>
                    </a:lnTo>
                    <a:lnTo>
                      <a:pt x="1367" y="3275"/>
                    </a:lnTo>
                    <a:lnTo>
                      <a:pt x="1372" y="3278"/>
                    </a:lnTo>
                    <a:lnTo>
                      <a:pt x="1376" y="3280"/>
                    </a:lnTo>
                    <a:lnTo>
                      <a:pt x="1377" y="3280"/>
                    </a:lnTo>
                    <a:lnTo>
                      <a:pt x="1383" y="3278"/>
                    </a:lnTo>
                    <a:lnTo>
                      <a:pt x="1388" y="3277"/>
                    </a:lnTo>
                    <a:lnTo>
                      <a:pt x="1391" y="3272"/>
                    </a:lnTo>
                    <a:lnTo>
                      <a:pt x="1392" y="3266"/>
                    </a:lnTo>
                    <a:lnTo>
                      <a:pt x="1392" y="3262"/>
                    </a:lnTo>
                    <a:lnTo>
                      <a:pt x="1391" y="3258"/>
                    </a:lnTo>
                    <a:lnTo>
                      <a:pt x="1388" y="3253"/>
                    </a:lnTo>
                    <a:lnTo>
                      <a:pt x="1385" y="3252"/>
                    </a:lnTo>
                    <a:lnTo>
                      <a:pt x="1380" y="3250"/>
                    </a:lnTo>
                    <a:close/>
                    <a:moveTo>
                      <a:pt x="451" y="3250"/>
                    </a:moveTo>
                    <a:lnTo>
                      <a:pt x="446" y="3252"/>
                    </a:lnTo>
                    <a:lnTo>
                      <a:pt x="442" y="3253"/>
                    </a:lnTo>
                    <a:lnTo>
                      <a:pt x="439" y="3258"/>
                    </a:lnTo>
                    <a:lnTo>
                      <a:pt x="438" y="3262"/>
                    </a:lnTo>
                    <a:lnTo>
                      <a:pt x="438" y="3266"/>
                    </a:lnTo>
                    <a:lnTo>
                      <a:pt x="439" y="3272"/>
                    </a:lnTo>
                    <a:lnTo>
                      <a:pt x="443" y="3277"/>
                    </a:lnTo>
                    <a:lnTo>
                      <a:pt x="448" y="3278"/>
                    </a:lnTo>
                    <a:lnTo>
                      <a:pt x="452" y="3280"/>
                    </a:lnTo>
                    <a:lnTo>
                      <a:pt x="455" y="3280"/>
                    </a:lnTo>
                    <a:lnTo>
                      <a:pt x="459" y="3278"/>
                    </a:lnTo>
                    <a:lnTo>
                      <a:pt x="464" y="3275"/>
                    </a:lnTo>
                    <a:lnTo>
                      <a:pt x="467" y="3272"/>
                    </a:lnTo>
                    <a:lnTo>
                      <a:pt x="468" y="3268"/>
                    </a:lnTo>
                    <a:lnTo>
                      <a:pt x="468" y="3262"/>
                    </a:lnTo>
                    <a:lnTo>
                      <a:pt x="467" y="3258"/>
                    </a:lnTo>
                    <a:lnTo>
                      <a:pt x="464" y="3255"/>
                    </a:lnTo>
                    <a:lnTo>
                      <a:pt x="459" y="3252"/>
                    </a:lnTo>
                    <a:lnTo>
                      <a:pt x="455" y="3250"/>
                    </a:lnTo>
                    <a:lnTo>
                      <a:pt x="451" y="3250"/>
                    </a:lnTo>
                    <a:close/>
                    <a:moveTo>
                      <a:pt x="1391" y="3170"/>
                    </a:moveTo>
                    <a:lnTo>
                      <a:pt x="1386" y="3170"/>
                    </a:lnTo>
                    <a:lnTo>
                      <a:pt x="1382" y="3172"/>
                    </a:lnTo>
                    <a:lnTo>
                      <a:pt x="1379" y="3174"/>
                    </a:lnTo>
                    <a:lnTo>
                      <a:pt x="1376" y="3179"/>
                    </a:lnTo>
                    <a:lnTo>
                      <a:pt x="1375" y="3183"/>
                    </a:lnTo>
                    <a:lnTo>
                      <a:pt x="1375" y="3188"/>
                    </a:lnTo>
                    <a:lnTo>
                      <a:pt x="1376" y="3192"/>
                    </a:lnTo>
                    <a:lnTo>
                      <a:pt x="1379" y="3196"/>
                    </a:lnTo>
                    <a:lnTo>
                      <a:pt x="1382" y="3199"/>
                    </a:lnTo>
                    <a:lnTo>
                      <a:pt x="1386" y="3201"/>
                    </a:lnTo>
                    <a:lnTo>
                      <a:pt x="1389" y="3201"/>
                    </a:lnTo>
                    <a:lnTo>
                      <a:pt x="1395" y="3199"/>
                    </a:lnTo>
                    <a:lnTo>
                      <a:pt x="1399" y="3196"/>
                    </a:lnTo>
                    <a:lnTo>
                      <a:pt x="1402" y="3192"/>
                    </a:lnTo>
                    <a:lnTo>
                      <a:pt x="1404" y="3188"/>
                    </a:lnTo>
                    <a:lnTo>
                      <a:pt x="1404" y="3183"/>
                    </a:lnTo>
                    <a:lnTo>
                      <a:pt x="1402" y="3179"/>
                    </a:lnTo>
                    <a:lnTo>
                      <a:pt x="1399" y="3174"/>
                    </a:lnTo>
                    <a:lnTo>
                      <a:pt x="1396" y="3172"/>
                    </a:lnTo>
                    <a:lnTo>
                      <a:pt x="1391" y="3170"/>
                    </a:lnTo>
                    <a:close/>
                    <a:moveTo>
                      <a:pt x="439" y="3170"/>
                    </a:moveTo>
                    <a:lnTo>
                      <a:pt x="435" y="3172"/>
                    </a:lnTo>
                    <a:lnTo>
                      <a:pt x="432" y="3174"/>
                    </a:lnTo>
                    <a:lnTo>
                      <a:pt x="429" y="3179"/>
                    </a:lnTo>
                    <a:lnTo>
                      <a:pt x="427" y="3183"/>
                    </a:lnTo>
                    <a:lnTo>
                      <a:pt x="427" y="3188"/>
                    </a:lnTo>
                    <a:lnTo>
                      <a:pt x="429" y="3192"/>
                    </a:lnTo>
                    <a:lnTo>
                      <a:pt x="432" y="3196"/>
                    </a:lnTo>
                    <a:lnTo>
                      <a:pt x="436" y="3199"/>
                    </a:lnTo>
                    <a:lnTo>
                      <a:pt x="442" y="3201"/>
                    </a:lnTo>
                    <a:lnTo>
                      <a:pt x="443" y="3201"/>
                    </a:lnTo>
                    <a:lnTo>
                      <a:pt x="448" y="3199"/>
                    </a:lnTo>
                    <a:lnTo>
                      <a:pt x="452" y="3196"/>
                    </a:lnTo>
                    <a:lnTo>
                      <a:pt x="455" y="3192"/>
                    </a:lnTo>
                    <a:lnTo>
                      <a:pt x="457" y="3188"/>
                    </a:lnTo>
                    <a:lnTo>
                      <a:pt x="457" y="3183"/>
                    </a:lnTo>
                    <a:lnTo>
                      <a:pt x="455" y="3179"/>
                    </a:lnTo>
                    <a:lnTo>
                      <a:pt x="452" y="3174"/>
                    </a:lnTo>
                    <a:lnTo>
                      <a:pt x="449" y="3172"/>
                    </a:lnTo>
                    <a:lnTo>
                      <a:pt x="445" y="3170"/>
                    </a:lnTo>
                    <a:lnTo>
                      <a:pt x="439" y="3170"/>
                    </a:lnTo>
                    <a:close/>
                    <a:moveTo>
                      <a:pt x="1402" y="3091"/>
                    </a:moveTo>
                    <a:lnTo>
                      <a:pt x="1398" y="3091"/>
                    </a:lnTo>
                    <a:lnTo>
                      <a:pt x="1394" y="3093"/>
                    </a:lnTo>
                    <a:lnTo>
                      <a:pt x="1389" y="3096"/>
                    </a:lnTo>
                    <a:lnTo>
                      <a:pt x="1386" y="3100"/>
                    </a:lnTo>
                    <a:lnTo>
                      <a:pt x="1385" y="3104"/>
                    </a:lnTo>
                    <a:lnTo>
                      <a:pt x="1386" y="3109"/>
                    </a:lnTo>
                    <a:lnTo>
                      <a:pt x="1388" y="3113"/>
                    </a:lnTo>
                    <a:lnTo>
                      <a:pt x="1389" y="3118"/>
                    </a:lnTo>
                    <a:lnTo>
                      <a:pt x="1394" y="3119"/>
                    </a:lnTo>
                    <a:lnTo>
                      <a:pt x="1398" y="3120"/>
                    </a:lnTo>
                    <a:lnTo>
                      <a:pt x="1401" y="3120"/>
                    </a:lnTo>
                    <a:lnTo>
                      <a:pt x="1405" y="3120"/>
                    </a:lnTo>
                    <a:lnTo>
                      <a:pt x="1410" y="3118"/>
                    </a:lnTo>
                    <a:lnTo>
                      <a:pt x="1414" y="3113"/>
                    </a:lnTo>
                    <a:lnTo>
                      <a:pt x="1415" y="3109"/>
                    </a:lnTo>
                    <a:lnTo>
                      <a:pt x="1415" y="3103"/>
                    </a:lnTo>
                    <a:lnTo>
                      <a:pt x="1414" y="3099"/>
                    </a:lnTo>
                    <a:lnTo>
                      <a:pt x="1411" y="3096"/>
                    </a:lnTo>
                    <a:lnTo>
                      <a:pt x="1407" y="3093"/>
                    </a:lnTo>
                    <a:lnTo>
                      <a:pt x="1402" y="3091"/>
                    </a:lnTo>
                    <a:close/>
                    <a:moveTo>
                      <a:pt x="429" y="3091"/>
                    </a:moveTo>
                    <a:lnTo>
                      <a:pt x="423" y="3093"/>
                    </a:lnTo>
                    <a:lnTo>
                      <a:pt x="420" y="3096"/>
                    </a:lnTo>
                    <a:lnTo>
                      <a:pt x="417" y="3099"/>
                    </a:lnTo>
                    <a:lnTo>
                      <a:pt x="416" y="3103"/>
                    </a:lnTo>
                    <a:lnTo>
                      <a:pt x="416" y="3109"/>
                    </a:lnTo>
                    <a:lnTo>
                      <a:pt x="417" y="3113"/>
                    </a:lnTo>
                    <a:lnTo>
                      <a:pt x="420" y="3118"/>
                    </a:lnTo>
                    <a:lnTo>
                      <a:pt x="424" y="3120"/>
                    </a:lnTo>
                    <a:lnTo>
                      <a:pt x="430" y="3122"/>
                    </a:lnTo>
                    <a:lnTo>
                      <a:pt x="433" y="3120"/>
                    </a:lnTo>
                    <a:lnTo>
                      <a:pt x="438" y="3119"/>
                    </a:lnTo>
                    <a:lnTo>
                      <a:pt x="441" y="3118"/>
                    </a:lnTo>
                    <a:lnTo>
                      <a:pt x="443" y="3113"/>
                    </a:lnTo>
                    <a:lnTo>
                      <a:pt x="445" y="3109"/>
                    </a:lnTo>
                    <a:lnTo>
                      <a:pt x="445" y="3104"/>
                    </a:lnTo>
                    <a:lnTo>
                      <a:pt x="443" y="3100"/>
                    </a:lnTo>
                    <a:lnTo>
                      <a:pt x="441" y="3096"/>
                    </a:lnTo>
                    <a:lnTo>
                      <a:pt x="438" y="3093"/>
                    </a:lnTo>
                    <a:lnTo>
                      <a:pt x="433" y="3091"/>
                    </a:lnTo>
                    <a:lnTo>
                      <a:pt x="429" y="3091"/>
                    </a:lnTo>
                    <a:close/>
                    <a:moveTo>
                      <a:pt x="1414" y="3012"/>
                    </a:moveTo>
                    <a:lnTo>
                      <a:pt x="1410" y="3012"/>
                    </a:lnTo>
                    <a:lnTo>
                      <a:pt x="1405" y="3014"/>
                    </a:lnTo>
                    <a:lnTo>
                      <a:pt x="1401" y="3017"/>
                    </a:lnTo>
                    <a:lnTo>
                      <a:pt x="1398" y="3020"/>
                    </a:lnTo>
                    <a:lnTo>
                      <a:pt x="1396" y="3024"/>
                    </a:lnTo>
                    <a:lnTo>
                      <a:pt x="1396" y="3030"/>
                    </a:lnTo>
                    <a:lnTo>
                      <a:pt x="1398" y="3034"/>
                    </a:lnTo>
                    <a:lnTo>
                      <a:pt x="1401" y="3037"/>
                    </a:lnTo>
                    <a:lnTo>
                      <a:pt x="1405" y="3040"/>
                    </a:lnTo>
                    <a:lnTo>
                      <a:pt x="1410" y="3042"/>
                    </a:lnTo>
                    <a:lnTo>
                      <a:pt x="1411" y="3042"/>
                    </a:lnTo>
                    <a:lnTo>
                      <a:pt x="1417" y="3040"/>
                    </a:lnTo>
                    <a:lnTo>
                      <a:pt x="1421" y="3039"/>
                    </a:lnTo>
                    <a:lnTo>
                      <a:pt x="1424" y="3034"/>
                    </a:lnTo>
                    <a:lnTo>
                      <a:pt x="1427" y="3028"/>
                    </a:lnTo>
                    <a:lnTo>
                      <a:pt x="1427" y="3024"/>
                    </a:lnTo>
                    <a:lnTo>
                      <a:pt x="1426" y="3020"/>
                    </a:lnTo>
                    <a:lnTo>
                      <a:pt x="1423" y="3015"/>
                    </a:lnTo>
                    <a:lnTo>
                      <a:pt x="1418" y="3014"/>
                    </a:lnTo>
                    <a:lnTo>
                      <a:pt x="1414" y="3012"/>
                    </a:lnTo>
                    <a:close/>
                    <a:moveTo>
                      <a:pt x="417" y="3012"/>
                    </a:moveTo>
                    <a:lnTo>
                      <a:pt x="413" y="3014"/>
                    </a:lnTo>
                    <a:lnTo>
                      <a:pt x="408" y="3015"/>
                    </a:lnTo>
                    <a:lnTo>
                      <a:pt x="405" y="3020"/>
                    </a:lnTo>
                    <a:lnTo>
                      <a:pt x="404" y="3024"/>
                    </a:lnTo>
                    <a:lnTo>
                      <a:pt x="404" y="3028"/>
                    </a:lnTo>
                    <a:lnTo>
                      <a:pt x="405" y="3034"/>
                    </a:lnTo>
                    <a:lnTo>
                      <a:pt x="410" y="3039"/>
                    </a:lnTo>
                    <a:lnTo>
                      <a:pt x="414" y="3042"/>
                    </a:lnTo>
                    <a:lnTo>
                      <a:pt x="419" y="3042"/>
                    </a:lnTo>
                    <a:lnTo>
                      <a:pt x="422" y="3042"/>
                    </a:lnTo>
                    <a:lnTo>
                      <a:pt x="426" y="3040"/>
                    </a:lnTo>
                    <a:lnTo>
                      <a:pt x="430" y="3037"/>
                    </a:lnTo>
                    <a:lnTo>
                      <a:pt x="432" y="3034"/>
                    </a:lnTo>
                    <a:lnTo>
                      <a:pt x="433" y="3030"/>
                    </a:lnTo>
                    <a:lnTo>
                      <a:pt x="435" y="3024"/>
                    </a:lnTo>
                    <a:lnTo>
                      <a:pt x="433" y="3020"/>
                    </a:lnTo>
                    <a:lnTo>
                      <a:pt x="430" y="3017"/>
                    </a:lnTo>
                    <a:lnTo>
                      <a:pt x="426" y="3014"/>
                    </a:lnTo>
                    <a:lnTo>
                      <a:pt x="422" y="3012"/>
                    </a:lnTo>
                    <a:lnTo>
                      <a:pt x="417" y="3012"/>
                    </a:lnTo>
                    <a:close/>
                    <a:moveTo>
                      <a:pt x="1426" y="2932"/>
                    </a:moveTo>
                    <a:lnTo>
                      <a:pt x="1420" y="2932"/>
                    </a:lnTo>
                    <a:lnTo>
                      <a:pt x="1415" y="2934"/>
                    </a:lnTo>
                    <a:lnTo>
                      <a:pt x="1413" y="2937"/>
                    </a:lnTo>
                    <a:lnTo>
                      <a:pt x="1410" y="2941"/>
                    </a:lnTo>
                    <a:lnTo>
                      <a:pt x="1408" y="2945"/>
                    </a:lnTo>
                    <a:lnTo>
                      <a:pt x="1408" y="2950"/>
                    </a:lnTo>
                    <a:lnTo>
                      <a:pt x="1410" y="2954"/>
                    </a:lnTo>
                    <a:lnTo>
                      <a:pt x="1413" y="2958"/>
                    </a:lnTo>
                    <a:lnTo>
                      <a:pt x="1417" y="2961"/>
                    </a:lnTo>
                    <a:lnTo>
                      <a:pt x="1421" y="2963"/>
                    </a:lnTo>
                    <a:lnTo>
                      <a:pt x="1423" y="2963"/>
                    </a:lnTo>
                    <a:lnTo>
                      <a:pt x="1429" y="2961"/>
                    </a:lnTo>
                    <a:lnTo>
                      <a:pt x="1433" y="2958"/>
                    </a:lnTo>
                    <a:lnTo>
                      <a:pt x="1436" y="2955"/>
                    </a:lnTo>
                    <a:lnTo>
                      <a:pt x="1437" y="2950"/>
                    </a:lnTo>
                    <a:lnTo>
                      <a:pt x="1437" y="2945"/>
                    </a:lnTo>
                    <a:lnTo>
                      <a:pt x="1436" y="2941"/>
                    </a:lnTo>
                    <a:lnTo>
                      <a:pt x="1433" y="2937"/>
                    </a:lnTo>
                    <a:lnTo>
                      <a:pt x="1430" y="2934"/>
                    </a:lnTo>
                    <a:lnTo>
                      <a:pt x="1426" y="2932"/>
                    </a:lnTo>
                    <a:close/>
                    <a:moveTo>
                      <a:pt x="405" y="2932"/>
                    </a:moveTo>
                    <a:lnTo>
                      <a:pt x="401" y="2934"/>
                    </a:lnTo>
                    <a:lnTo>
                      <a:pt x="397" y="2937"/>
                    </a:lnTo>
                    <a:lnTo>
                      <a:pt x="394" y="2941"/>
                    </a:lnTo>
                    <a:lnTo>
                      <a:pt x="392" y="2945"/>
                    </a:lnTo>
                    <a:lnTo>
                      <a:pt x="392" y="2950"/>
                    </a:lnTo>
                    <a:lnTo>
                      <a:pt x="395" y="2955"/>
                    </a:lnTo>
                    <a:lnTo>
                      <a:pt x="398" y="2958"/>
                    </a:lnTo>
                    <a:lnTo>
                      <a:pt x="403" y="2961"/>
                    </a:lnTo>
                    <a:lnTo>
                      <a:pt x="408" y="2963"/>
                    </a:lnTo>
                    <a:lnTo>
                      <a:pt x="410" y="2963"/>
                    </a:lnTo>
                    <a:lnTo>
                      <a:pt x="414" y="2961"/>
                    </a:lnTo>
                    <a:lnTo>
                      <a:pt x="419" y="2958"/>
                    </a:lnTo>
                    <a:lnTo>
                      <a:pt x="422" y="2954"/>
                    </a:lnTo>
                    <a:lnTo>
                      <a:pt x="423" y="2950"/>
                    </a:lnTo>
                    <a:lnTo>
                      <a:pt x="423" y="2945"/>
                    </a:lnTo>
                    <a:lnTo>
                      <a:pt x="422" y="2941"/>
                    </a:lnTo>
                    <a:lnTo>
                      <a:pt x="419" y="2937"/>
                    </a:lnTo>
                    <a:lnTo>
                      <a:pt x="414" y="2934"/>
                    </a:lnTo>
                    <a:lnTo>
                      <a:pt x="410" y="2932"/>
                    </a:lnTo>
                    <a:lnTo>
                      <a:pt x="405" y="2932"/>
                    </a:lnTo>
                    <a:close/>
                    <a:moveTo>
                      <a:pt x="1436" y="2853"/>
                    </a:moveTo>
                    <a:lnTo>
                      <a:pt x="1431" y="2853"/>
                    </a:lnTo>
                    <a:lnTo>
                      <a:pt x="1427" y="2855"/>
                    </a:lnTo>
                    <a:lnTo>
                      <a:pt x="1423" y="2858"/>
                    </a:lnTo>
                    <a:lnTo>
                      <a:pt x="1421" y="2862"/>
                    </a:lnTo>
                    <a:lnTo>
                      <a:pt x="1420" y="2866"/>
                    </a:lnTo>
                    <a:lnTo>
                      <a:pt x="1420" y="2871"/>
                    </a:lnTo>
                    <a:lnTo>
                      <a:pt x="1421" y="2875"/>
                    </a:lnTo>
                    <a:lnTo>
                      <a:pt x="1424" y="2880"/>
                    </a:lnTo>
                    <a:lnTo>
                      <a:pt x="1427" y="2881"/>
                    </a:lnTo>
                    <a:lnTo>
                      <a:pt x="1431" y="2882"/>
                    </a:lnTo>
                    <a:lnTo>
                      <a:pt x="1434" y="2882"/>
                    </a:lnTo>
                    <a:lnTo>
                      <a:pt x="1439" y="2882"/>
                    </a:lnTo>
                    <a:lnTo>
                      <a:pt x="1445" y="2880"/>
                    </a:lnTo>
                    <a:lnTo>
                      <a:pt x="1448" y="2875"/>
                    </a:lnTo>
                    <a:lnTo>
                      <a:pt x="1449" y="2871"/>
                    </a:lnTo>
                    <a:lnTo>
                      <a:pt x="1449" y="2865"/>
                    </a:lnTo>
                    <a:lnTo>
                      <a:pt x="1448" y="2861"/>
                    </a:lnTo>
                    <a:lnTo>
                      <a:pt x="1445" y="2858"/>
                    </a:lnTo>
                    <a:lnTo>
                      <a:pt x="1442" y="2855"/>
                    </a:lnTo>
                    <a:lnTo>
                      <a:pt x="1436" y="2853"/>
                    </a:lnTo>
                    <a:close/>
                    <a:moveTo>
                      <a:pt x="394" y="2853"/>
                    </a:moveTo>
                    <a:lnTo>
                      <a:pt x="389" y="2855"/>
                    </a:lnTo>
                    <a:lnTo>
                      <a:pt x="387" y="2858"/>
                    </a:lnTo>
                    <a:lnTo>
                      <a:pt x="384" y="2861"/>
                    </a:lnTo>
                    <a:lnTo>
                      <a:pt x="382" y="2865"/>
                    </a:lnTo>
                    <a:lnTo>
                      <a:pt x="382" y="2871"/>
                    </a:lnTo>
                    <a:lnTo>
                      <a:pt x="384" y="2875"/>
                    </a:lnTo>
                    <a:lnTo>
                      <a:pt x="387" y="2880"/>
                    </a:lnTo>
                    <a:lnTo>
                      <a:pt x="391" y="2882"/>
                    </a:lnTo>
                    <a:lnTo>
                      <a:pt x="397" y="2882"/>
                    </a:lnTo>
                    <a:lnTo>
                      <a:pt x="398" y="2882"/>
                    </a:lnTo>
                    <a:lnTo>
                      <a:pt x="403" y="2881"/>
                    </a:lnTo>
                    <a:lnTo>
                      <a:pt x="407" y="2880"/>
                    </a:lnTo>
                    <a:lnTo>
                      <a:pt x="410" y="2875"/>
                    </a:lnTo>
                    <a:lnTo>
                      <a:pt x="411" y="2871"/>
                    </a:lnTo>
                    <a:lnTo>
                      <a:pt x="411" y="2866"/>
                    </a:lnTo>
                    <a:lnTo>
                      <a:pt x="410" y="2862"/>
                    </a:lnTo>
                    <a:lnTo>
                      <a:pt x="407" y="2858"/>
                    </a:lnTo>
                    <a:lnTo>
                      <a:pt x="404" y="2855"/>
                    </a:lnTo>
                    <a:lnTo>
                      <a:pt x="400" y="2853"/>
                    </a:lnTo>
                    <a:lnTo>
                      <a:pt x="394" y="2853"/>
                    </a:lnTo>
                    <a:close/>
                    <a:moveTo>
                      <a:pt x="384" y="2774"/>
                    </a:moveTo>
                    <a:lnTo>
                      <a:pt x="379" y="2776"/>
                    </a:lnTo>
                    <a:lnTo>
                      <a:pt x="375" y="2777"/>
                    </a:lnTo>
                    <a:lnTo>
                      <a:pt x="372" y="2782"/>
                    </a:lnTo>
                    <a:lnTo>
                      <a:pt x="370" y="2786"/>
                    </a:lnTo>
                    <a:lnTo>
                      <a:pt x="370" y="2791"/>
                    </a:lnTo>
                    <a:lnTo>
                      <a:pt x="372" y="2796"/>
                    </a:lnTo>
                    <a:lnTo>
                      <a:pt x="375" y="2801"/>
                    </a:lnTo>
                    <a:lnTo>
                      <a:pt x="379" y="2802"/>
                    </a:lnTo>
                    <a:lnTo>
                      <a:pt x="385" y="2804"/>
                    </a:lnTo>
                    <a:lnTo>
                      <a:pt x="388" y="2804"/>
                    </a:lnTo>
                    <a:lnTo>
                      <a:pt x="392" y="2802"/>
                    </a:lnTo>
                    <a:lnTo>
                      <a:pt x="395" y="2799"/>
                    </a:lnTo>
                    <a:lnTo>
                      <a:pt x="398" y="2796"/>
                    </a:lnTo>
                    <a:lnTo>
                      <a:pt x="400" y="2792"/>
                    </a:lnTo>
                    <a:lnTo>
                      <a:pt x="400" y="2786"/>
                    </a:lnTo>
                    <a:lnTo>
                      <a:pt x="398" y="2782"/>
                    </a:lnTo>
                    <a:lnTo>
                      <a:pt x="395" y="2779"/>
                    </a:lnTo>
                    <a:lnTo>
                      <a:pt x="392" y="2776"/>
                    </a:lnTo>
                    <a:lnTo>
                      <a:pt x="388" y="2774"/>
                    </a:lnTo>
                    <a:lnTo>
                      <a:pt x="384" y="2774"/>
                    </a:lnTo>
                    <a:close/>
                    <a:moveTo>
                      <a:pt x="1448" y="2774"/>
                    </a:moveTo>
                    <a:lnTo>
                      <a:pt x="1443" y="2774"/>
                    </a:lnTo>
                    <a:lnTo>
                      <a:pt x="1439" y="2776"/>
                    </a:lnTo>
                    <a:lnTo>
                      <a:pt x="1434" y="2779"/>
                    </a:lnTo>
                    <a:lnTo>
                      <a:pt x="1431" y="2782"/>
                    </a:lnTo>
                    <a:lnTo>
                      <a:pt x="1430" y="2786"/>
                    </a:lnTo>
                    <a:lnTo>
                      <a:pt x="1430" y="2792"/>
                    </a:lnTo>
                    <a:lnTo>
                      <a:pt x="1433" y="2796"/>
                    </a:lnTo>
                    <a:lnTo>
                      <a:pt x="1434" y="2799"/>
                    </a:lnTo>
                    <a:lnTo>
                      <a:pt x="1439" y="2802"/>
                    </a:lnTo>
                    <a:lnTo>
                      <a:pt x="1443" y="2804"/>
                    </a:lnTo>
                    <a:lnTo>
                      <a:pt x="1445" y="2804"/>
                    </a:lnTo>
                    <a:lnTo>
                      <a:pt x="1446" y="2804"/>
                    </a:lnTo>
                    <a:lnTo>
                      <a:pt x="1450" y="2804"/>
                    </a:lnTo>
                    <a:lnTo>
                      <a:pt x="1455" y="2801"/>
                    </a:lnTo>
                    <a:lnTo>
                      <a:pt x="1459" y="2796"/>
                    </a:lnTo>
                    <a:lnTo>
                      <a:pt x="1461" y="2791"/>
                    </a:lnTo>
                    <a:lnTo>
                      <a:pt x="1461" y="2786"/>
                    </a:lnTo>
                    <a:lnTo>
                      <a:pt x="1459" y="2782"/>
                    </a:lnTo>
                    <a:lnTo>
                      <a:pt x="1456" y="2777"/>
                    </a:lnTo>
                    <a:lnTo>
                      <a:pt x="1452" y="2776"/>
                    </a:lnTo>
                    <a:lnTo>
                      <a:pt x="1448" y="2774"/>
                    </a:lnTo>
                    <a:close/>
                    <a:moveTo>
                      <a:pt x="372" y="2694"/>
                    </a:moveTo>
                    <a:lnTo>
                      <a:pt x="368" y="2696"/>
                    </a:lnTo>
                    <a:lnTo>
                      <a:pt x="363" y="2699"/>
                    </a:lnTo>
                    <a:lnTo>
                      <a:pt x="360" y="2703"/>
                    </a:lnTo>
                    <a:lnTo>
                      <a:pt x="359" y="2707"/>
                    </a:lnTo>
                    <a:lnTo>
                      <a:pt x="359" y="2712"/>
                    </a:lnTo>
                    <a:lnTo>
                      <a:pt x="360" y="2718"/>
                    </a:lnTo>
                    <a:lnTo>
                      <a:pt x="365" y="2720"/>
                    </a:lnTo>
                    <a:lnTo>
                      <a:pt x="369" y="2723"/>
                    </a:lnTo>
                    <a:lnTo>
                      <a:pt x="373" y="2725"/>
                    </a:lnTo>
                    <a:lnTo>
                      <a:pt x="376" y="2725"/>
                    </a:lnTo>
                    <a:lnTo>
                      <a:pt x="381" y="2723"/>
                    </a:lnTo>
                    <a:lnTo>
                      <a:pt x="385" y="2720"/>
                    </a:lnTo>
                    <a:lnTo>
                      <a:pt x="388" y="2716"/>
                    </a:lnTo>
                    <a:lnTo>
                      <a:pt x="389" y="2712"/>
                    </a:lnTo>
                    <a:lnTo>
                      <a:pt x="389" y="2707"/>
                    </a:lnTo>
                    <a:lnTo>
                      <a:pt x="388" y="2703"/>
                    </a:lnTo>
                    <a:lnTo>
                      <a:pt x="385" y="2699"/>
                    </a:lnTo>
                    <a:lnTo>
                      <a:pt x="381" y="2696"/>
                    </a:lnTo>
                    <a:lnTo>
                      <a:pt x="376" y="2694"/>
                    </a:lnTo>
                    <a:lnTo>
                      <a:pt x="372" y="2694"/>
                    </a:lnTo>
                    <a:close/>
                    <a:moveTo>
                      <a:pt x="1459" y="2694"/>
                    </a:moveTo>
                    <a:lnTo>
                      <a:pt x="1455" y="2694"/>
                    </a:lnTo>
                    <a:lnTo>
                      <a:pt x="1450" y="2696"/>
                    </a:lnTo>
                    <a:lnTo>
                      <a:pt x="1446" y="2699"/>
                    </a:lnTo>
                    <a:lnTo>
                      <a:pt x="1443" y="2703"/>
                    </a:lnTo>
                    <a:lnTo>
                      <a:pt x="1442" y="2707"/>
                    </a:lnTo>
                    <a:lnTo>
                      <a:pt x="1442" y="2712"/>
                    </a:lnTo>
                    <a:lnTo>
                      <a:pt x="1443" y="2716"/>
                    </a:lnTo>
                    <a:lnTo>
                      <a:pt x="1446" y="2720"/>
                    </a:lnTo>
                    <a:lnTo>
                      <a:pt x="1450" y="2723"/>
                    </a:lnTo>
                    <a:lnTo>
                      <a:pt x="1455" y="2725"/>
                    </a:lnTo>
                    <a:lnTo>
                      <a:pt x="1456" y="2725"/>
                    </a:lnTo>
                    <a:lnTo>
                      <a:pt x="1462" y="2723"/>
                    </a:lnTo>
                    <a:lnTo>
                      <a:pt x="1467" y="2720"/>
                    </a:lnTo>
                    <a:lnTo>
                      <a:pt x="1469" y="2718"/>
                    </a:lnTo>
                    <a:lnTo>
                      <a:pt x="1472" y="2712"/>
                    </a:lnTo>
                    <a:lnTo>
                      <a:pt x="1472" y="2707"/>
                    </a:lnTo>
                    <a:lnTo>
                      <a:pt x="1469" y="2703"/>
                    </a:lnTo>
                    <a:lnTo>
                      <a:pt x="1468" y="2699"/>
                    </a:lnTo>
                    <a:lnTo>
                      <a:pt x="1464" y="2696"/>
                    </a:lnTo>
                    <a:lnTo>
                      <a:pt x="1459" y="2694"/>
                    </a:lnTo>
                    <a:close/>
                    <a:moveTo>
                      <a:pt x="1471" y="2615"/>
                    </a:moveTo>
                    <a:lnTo>
                      <a:pt x="1465" y="2615"/>
                    </a:lnTo>
                    <a:lnTo>
                      <a:pt x="1461" y="2617"/>
                    </a:lnTo>
                    <a:lnTo>
                      <a:pt x="1458" y="2620"/>
                    </a:lnTo>
                    <a:lnTo>
                      <a:pt x="1455" y="2624"/>
                    </a:lnTo>
                    <a:lnTo>
                      <a:pt x="1453" y="2628"/>
                    </a:lnTo>
                    <a:lnTo>
                      <a:pt x="1453" y="2633"/>
                    </a:lnTo>
                    <a:lnTo>
                      <a:pt x="1455" y="2637"/>
                    </a:lnTo>
                    <a:lnTo>
                      <a:pt x="1458" y="2642"/>
                    </a:lnTo>
                    <a:lnTo>
                      <a:pt x="1461" y="2643"/>
                    </a:lnTo>
                    <a:lnTo>
                      <a:pt x="1467" y="2645"/>
                    </a:lnTo>
                    <a:lnTo>
                      <a:pt x="1468" y="2646"/>
                    </a:lnTo>
                    <a:lnTo>
                      <a:pt x="1474" y="2645"/>
                    </a:lnTo>
                    <a:lnTo>
                      <a:pt x="1478" y="2642"/>
                    </a:lnTo>
                    <a:lnTo>
                      <a:pt x="1481" y="2637"/>
                    </a:lnTo>
                    <a:lnTo>
                      <a:pt x="1483" y="2633"/>
                    </a:lnTo>
                    <a:lnTo>
                      <a:pt x="1483" y="2627"/>
                    </a:lnTo>
                    <a:lnTo>
                      <a:pt x="1481" y="2623"/>
                    </a:lnTo>
                    <a:lnTo>
                      <a:pt x="1478" y="2620"/>
                    </a:lnTo>
                    <a:lnTo>
                      <a:pt x="1475" y="2617"/>
                    </a:lnTo>
                    <a:lnTo>
                      <a:pt x="1471" y="2615"/>
                    </a:lnTo>
                    <a:close/>
                    <a:moveTo>
                      <a:pt x="360" y="2615"/>
                    </a:moveTo>
                    <a:lnTo>
                      <a:pt x="356" y="2617"/>
                    </a:lnTo>
                    <a:lnTo>
                      <a:pt x="351" y="2620"/>
                    </a:lnTo>
                    <a:lnTo>
                      <a:pt x="350" y="2623"/>
                    </a:lnTo>
                    <a:lnTo>
                      <a:pt x="347" y="2627"/>
                    </a:lnTo>
                    <a:lnTo>
                      <a:pt x="347" y="2633"/>
                    </a:lnTo>
                    <a:lnTo>
                      <a:pt x="350" y="2637"/>
                    </a:lnTo>
                    <a:lnTo>
                      <a:pt x="353" y="2642"/>
                    </a:lnTo>
                    <a:lnTo>
                      <a:pt x="357" y="2645"/>
                    </a:lnTo>
                    <a:lnTo>
                      <a:pt x="363" y="2646"/>
                    </a:lnTo>
                    <a:lnTo>
                      <a:pt x="365" y="2645"/>
                    </a:lnTo>
                    <a:lnTo>
                      <a:pt x="369" y="2643"/>
                    </a:lnTo>
                    <a:lnTo>
                      <a:pt x="373" y="2642"/>
                    </a:lnTo>
                    <a:lnTo>
                      <a:pt x="376" y="2637"/>
                    </a:lnTo>
                    <a:lnTo>
                      <a:pt x="378" y="2633"/>
                    </a:lnTo>
                    <a:lnTo>
                      <a:pt x="378" y="2628"/>
                    </a:lnTo>
                    <a:lnTo>
                      <a:pt x="376" y="2624"/>
                    </a:lnTo>
                    <a:lnTo>
                      <a:pt x="373" y="2620"/>
                    </a:lnTo>
                    <a:lnTo>
                      <a:pt x="369" y="2617"/>
                    </a:lnTo>
                    <a:lnTo>
                      <a:pt x="365" y="2615"/>
                    </a:lnTo>
                    <a:lnTo>
                      <a:pt x="360" y="2615"/>
                    </a:lnTo>
                    <a:close/>
                    <a:moveTo>
                      <a:pt x="1481" y="2536"/>
                    </a:moveTo>
                    <a:lnTo>
                      <a:pt x="1477" y="2536"/>
                    </a:lnTo>
                    <a:lnTo>
                      <a:pt x="1472" y="2538"/>
                    </a:lnTo>
                    <a:lnTo>
                      <a:pt x="1468" y="2541"/>
                    </a:lnTo>
                    <a:lnTo>
                      <a:pt x="1467" y="2544"/>
                    </a:lnTo>
                    <a:lnTo>
                      <a:pt x="1465" y="2548"/>
                    </a:lnTo>
                    <a:lnTo>
                      <a:pt x="1465" y="2554"/>
                    </a:lnTo>
                    <a:lnTo>
                      <a:pt x="1467" y="2558"/>
                    </a:lnTo>
                    <a:lnTo>
                      <a:pt x="1469" y="2561"/>
                    </a:lnTo>
                    <a:lnTo>
                      <a:pt x="1472" y="2564"/>
                    </a:lnTo>
                    <a:lnTo>
                      <a:pt x="1477" y="2566"/>
                    </a:lnTo>
                    <a:lnTo>
                      <a:pt x="1480" y="2566"/>
                    </a:lnTo>
                    <a:lnTo>
                      <a:pt x="1484" y="2564"/>
                    </a:lnTo>
                    <a:lnTo>
                      <a:pt x="1490" y="2563"/>
                    </a:lnTo>
                    <a:lnTo>
                      <a:pt x="1493" y="2558"/>
                    </a:lnTo>
                    <a:lnTo>
                      <a:pt x="1494" y="2553"/>
                    </a:lnTo>
                    <a:lnTo>
                      <a:pt x="1494" y="2548"/>
                    </a:lnTo>
                    <a:lnTo>
                      <a:pt x="1493" y="2544"/>
                    </a:lnTo>
                    <a:lnTo>
                      <a:pt x="1490" y="2539"/>
                    </a:lnTo>
                    <a:lnTo>
                      <a:pt x="1485" y="2538"/>
                    </a:lnTo>
                    <a:lnTo>
                      <a:pt x="1481" y="2536"/>
                    </a:lnTo>
                    <a:close/>
                    <a:moveTo>
                      <a:pt x="349" y="2536"/>
                    </a:moveTo>
                    <a:lnTo>
                      <a:pt x="344" y="2538"/>
                    </a:lnTo>
                    <a:lnTo>
                      <a:pt x="341" y="2541"/>
                    </a:lnTo>
                    <a:lnTo>
                      <a:pt x="338" y="2544"/>
                    </a:lnTo>
                    <a:lnTo>
                      <a:pt x="337" y="2548"/>
                    </a:lnTo>
                    <a:lnTo>
                      <a:pt x="337" y="2553"/>
                    </a:lnTo>
                    <a:lnTo>
                      <a:pt x="338" y="2558"/>
                    </a:lnTo>
                    <a:lnTo>
                      <a:pt x="341" y="2563"/>
                    </a:lnTo>
                    <a:lnTo>
                      <a:pt x="346" y="2564"/>
                    </a:lnTo>
                    <a:lnTo>
                      <a:pt x="351" y="2566"/>
                    </a:lnTo>
                    <a:lnTo>
                      <a:pt x="353" y="2566"/>
                    </a:lnTo>
                    <a:lnTo>
                      <a:pt x="359" y="2564"/>
                    </a:lnTo>
                    <a:lnTo>
                      <a:pt x="362" y="2561"/>
                    </a:lnTo>
                    <a:lnTo>
                      <a:pt x="365" y="2558"/>
                    </a:lnTo>
                    <a:lnTo>
                      <a:pt x="366" y="2554"/>
                    </a:lnTo>
                    <a:lnTo>
                      <a:pt x="366" y="2548"/>
                    </a:lnTo>
                    <a:lnTo>
                      <a:pt x="365" y="2544"/>
                    </a:lnTo>
                    <a:lnTo>
                      <a:pt x="362" y="2541"/>
                    </a:lnTo>
                    <a:lnTo>
                      <a:pt x="359" y="2538"/>
                    </a:lnTo>
                    <a:lnTo>
                      <a:pt x="354" y="2536"/>
                    </a:lnTo>
                    <a:lnTo>
                      <a:pt x="349" y="2536"/>
                    </a:lnTo>
                    <a:close/>
                    <a:moveTo>
                      <a:pt x="338" y="2456"/>
                    </a:moveTo>
                    <a:lnTo>
                      <a:pt x="334" y="2458"/>
                    </a:lnTo>
                    <a:lnTo>
                      <a:pt x="330" y="2461"/>
                    </a:lnTo>
                    <a:lnTo>
                      <a:pt x="327" y="2465"/>
                    </a:lnTo>
                    <a:lnTo>
                      <a:pt x="325" y="2469"/>
                    </a:lnTo>
                    <a:lnTo>
                      <a:pt x="325" y="2474"/>
                    </a:lnTo>
                    <a:lnTo>
                      <a:pt x="327" y="2478"/>
                    </a:lnTo>
                    <a:lnTo>
                      <a:pt x="328" y="2481"/>
                    </a:lnTo>
                    <a:lnTo>
                      <a:pt x="333" y="2484"/>
                    </a:lnTo>
                    <a:lnTo>
                      <a:pt x="335" y="2485"/>
                    </a:lnTo>
                    <a:lnTo>
                      <a:pt x="340" y="2487"/>
                    </a:lnTo>
                    <a:lnTo>
                      <a:pt x="343" y="2487"/>
                    </a:lnTo>
                    <a:lnTo>
                      <a:pt x="347" y="2485"/>
                    </a:lnTo>
                    <a:lnTo>
                      <a:pt x="350" y="2482"/>
                    </a:lnTo>
                    <a:lnTo>
                      <a:pt x="353" y="2478"/>
                    </a:lnTo>
                    <a:lnTo>
                      <a:pt x="354" y="2474"/>
                    </a:lnTo>
                    <a:lnTo>
                      <a:pt x="354" y="2469"/>
                    </a:lnTo>
                    <a:lnTo>
                      <a:pt x="353" y="2465"/>
                    </a:lnTo>
                    <a:lnTo>
                      <a:pt x="351" y="2461"/>
                    </a:lnTo>
                    <a:lnTo>
                      <a:pt x="347" y="2458"/>
                    </a:lnTo>
                    <a:lnTo>
                      <a:pt x="343" y="2456"/>
                    </a:lnTo>
                    <a:lnTo>
                      <a:pt x="338" y="2456"/>
                    </a:lnTo>
                    <a:close/>
                    <a:moveTo>
                      <a:pt x="1493" y="2456"/>
                    </a:moveTo>
                    <a:lnTo>
                      <a:pt x="1488" y="2456"/>
                    </a:lnTo>
                    <a:lnTo>
                      <a:pt x="1484" y="2458"/>
                    </a:lnTo>
                    <a:lnTo>
                      <a:pt x="1480" y="2461"/>
                    </a:lnTo>
                    <a:lnTo>
                      <a:pt x="1477" y="2465"/>
                    </a:lnTo>
                    <a:lnTo>
                      <a:pt x="1475" y="2469"/>
                    </a:lnTo>
                    <a:lnTo>
                      <a:pt x="1475" y="2474"/>
                    </a:lnTo>
                    <a:lnTo>
                      <a:pt x="1477" y="2478"/>
                    </a:lnTo>
                    <a:lnTo>
                      <a:pt x="1480" y="2482"/>
                    </a:lnTo>
                    <a:lnTo>
                      <a:pt x="1484" y="2485"/>
                    </a:lnTo>
                    <a:lnTo>
                      <a:pt x="1488" y="2487"/>
                    </a:lnTo>
                    <a:lnTo>
                      <a:pt x="1491" y="2487"/>
                    </a:lnTo>
                    <a:lnTo>
                      <a:pt x="1496" y="2485"/>
                    </a:lnTo>
                    <a:lnTo>
                      <a:pt x="1500" y="2482"/>
                    </a:lnTo>
                    <a:lnTo>
                      <a:pt x="1504" y="2480"/>
                    </a:lnTo>
                    <a:lnTo>
                      <a:pt x="1506" y="2474"/>
                    </a:lnTo>
                    <a:lnTo>
                      <a:pt x="1506" y="2469"/>
                    </a:lnTo>
                    <a:lnTo>
                      <a:pt x="1504" y="2465"/>
                    </a:lnTo>
                    <a:lnTo>
                      <a:pt x="1502" y="2461"/>
                    </a:lnTo>
                    <a:lnTo>
                      <a:pt x="1497" y="2458"/>
                    </a:lnTo>
                    <a:lnTo>
                      <a:pt x="1493" y="2456"/>
                    </a:lnTo>
                    <a:close/>
                    <a:moveTo>
                      <a:pt x="1504" y="2377"/>
                    </a:moveTo>
                    <a:lnTo>
                      <a:pt x="1499" y="2377"/>
                    </a:lnTo>
                    <a:lnTo>
                      <a:pt x="1494" y="2379"/>
                    </a:lnTo>
                    <a:lnTo>
                      <a:pt x="1491" y="2382"/>
                    </a:lnTo>
                    <a:lnTo>
                      <a:pt x="1488" y="2386"/>
                    </a:lnTo>
                    <a:lnTo>
                      <a:pt x="1487" y="2390"/>
                    </a:lnTo>
                    <a:lnTo>
                      <a:pt x="1487" y="2395"/>
                    </a:lnTo>
                    <a:lnTo>
                      <a:pt x="1488" y="2399"/>
                    </a:lnTo>
                    <a:lnTo>
                      <a:pt x="1491" y="2404"/>
                    </a:lnTo>
                    <a:lnTo>
                      <a:pt x="1496" y="2405"/>
                    </a:lnTo>
                    <a:lnTo>
                      <a:pt x="1500" y="2407"/>
                    </a:lnTo>
                    <a:lnTo>
                      <a:pt x="1502" y="2408"/>
                    </a:lnTo>
                    <a:lnTo>
                      <a:pt x="1507" y="2407"/>
                    </a:lnTo>
                    <a:lnTo>
                      <a:pt x="1512" y="2404"/>
                    </a:lnTo>
                    <a:lnTo>
                      <a:pt x="1515" y="2399"/>
                    </a:lnTo>
                    <a:lnTo>
                      <a:pt x="1518" y="2395"/>
                    </a:lnTo>
                    <a:lnTo>
                      <a:pt x="1516" y="2389"/>
                    </a:lnTo>
                    <a:lnTo>
                      <a:pt x="1515" y="2385"/>
                    </a:lnTo>
                    <a:lnTo>
                      <a:pt x="1512" y="2382"/>
                    </a:lnTo>
                    <a:lnTo>
                      <a:pt x="1509" y="2379"/>
                    </a:lnTo>
                    <a:lnTo>
                      <a:pt x="1504" y="2377"/>
                    </a:lnTo>
                    <a:close/>
                    <a:moveTo>
                      <a:pt x="327" y="2377"/>
                    </a:moveTo>
                    <a:lnTo>
                      <a:pt x="322" y="2379"/>
                    </a:lnTo>
                    <a:lnTo>
                      <a:pt x="318" y="2382"/>
                    </a:lnTo>
                    <a:lnTo>
                      <a:pt x="315" y="2385"/>
                    </a:lnTo>
                    <a:lnTo>
                      <a:pt x="314" y="2389"/>
                    </a:lnTo>
                    <a:lnTo>
                      <a:pt x="314" y="2395"/>
                    </a:lnTo>
                    <a:lnTo>
                      <a:pt x="315" y="2399"/>
                    </a:lnTo>
                    <a:lnTo>
                      <a:pt x="319" y="2404"/>
                    </a:lnTo>
                    <a:lnTo>
                      <a:pt x="324" y="2407"/>
                    </a:lnTo>
                    <a:lnTo>
                      <a:pt x="328" y="2408"/>
                    </a:lnTo>
                    <a:lnTo>
                      <a:pt x="331" y="2407"/>
                    </a:lnTo>
                    <a:lnTo>
                      <a:pt x="335" y="2405"/>
                    </a:lnTo>
                    <a:lnTo>
                      <a:pt x="340" y="2404"/>
                    </a:lnTo>
                    <a:lnTo>
                      <a:pt x="343" y="2399"/>
                    </a:lnTo>
                    <a:lnTo>
                      <a:pt x="344" y="2395"/>
                    </a:lnTo>
                    <a:lnTo>
                      <a:pt x="344" y="2390"/>
                    </a:lnTo>
                    <a:lnTo>
                      <a:pt x="343" y="2386"/>
                    </a:lnTo>
                    <a:lnTo>
                      <a:pt x="340" y="2382"/>
                    </a:lnTo>
                    <a:lnTo>
                      <a:pt x="335" y="2379"/>
                    </a:lnTo>
                    <a:lnTo>
                      <a:pt x="331" y="2377"/>
                    </a:lnTo>
                    <a:lnTo>
                      <a:pt x="327" y="2377"/>
                    </a:lnTo>
                    <a:close/>
                    <a:moveTo>
                      <a:pt x="1516" y="2298"/>
                    </a:moveTo>
                    <a:lnTo>
                      <a:pt x="1510" y="2298"/>
                    </a:lnTo>
                    <a:lnTo>
                      <a:pt x="1506" y="2300"/>
                    </a:lnTo>
                    <a:lnTo>
                      <a:pt x="1503" y="2303"/>
                    </a:lnTo>
                    <a:lnTo>
                      <a:pt x="1500" y="2306"/>
                    </a:lnTo>
                    <a:lnTo>
                      <a:pt x="1499" y="2310"/>
                    </a:lnTo>
                    <a:lnTo>
                      <a:pt x="1499" y="2316"/>
                    </a:lnTo>
                    <a:lnTo>
                      <a:pt x="1500" y="2320"/>
                    </a:lnTo>
                    <a:lnTo>
                      <a:pt x="1503" y="2323"/>
                    </a:lnTo>
                    <a:lnTo>
                      <a:pt x="1506" y="2326"/>
                    </a:lnTo>
                    <a:lnTo>
                      <a:pt x="1512" y="2328"/>
                    </a:lnTo>
                    <a:lnTo>
                      <a:pt x="1513" y="2328"/>
                    </a:lnTo>
                    <a:lnTo>
                      <a:pt x="1519" y="2328"/>
                    </a:lnTo>
                    <a:lnTo>
                      <a:pt x="1523" y="2325"/>
                    </a:lnTo>
                    <a:lnTo>
                      <a:pt x="1526" y="2320"/>
                    </a:lnTo>
                    <a:lnTo>
                      <a:pt x="1528" y="2315"/>
                    </a:lnTo>
                    <a:lnTo>
                      <a:pt x="1528" y="2310"/>
                    </a:lnTo>
                    <a:lnTo>
                      <a:pt x="1526" y="2306"/>
                    </a:lnTo>
                    <a:lnTo>
                      <a:pt x="1523" y="2301"/>
                    </a:lnTo>
                    <a:lnTo>
                      <a:pt x="1521" y="2300"/>
                    </a:lnTo>
                    <a:lnTo>
                      <a:pt x="1516" y="2298"/>
                    </a:lnTo>
                    <a:close/>
                    <a:moveTo>
                      <a:pt x="315" y="2298"/>
                    </a:moveTo>
                    <a:lnTo>
                      <a:pt x="311" y="2300"/>
                    </a:lnTo>
                    <a:lnTo>
                      <a:pt x="308" y="2301"/>
                    </a:lnTo>
                    <a:lnTo>
                      <a:pt x="305" y="2306"/>
                    </a:lnTo>
                    <a:lnTo>
                      <a:pt x="303" y="2310"/>
                    </a:lnTo>
                    <a:lnTo>
                      <a:pt x="303" y="2315"/>
                    </a:lnTo>
                    <a:lnTo>
                      <a:pt x="305" y="2320"/>
                    </a:lnTo>
                    <a:lnTo>
                      <a:pt x="308" y="2325"/>
                    </a:lnTo>
                    <a:lnTo>
                      <a:pt x="312" y="2328"/>
                    </a:lnTo>
                    <a:lnTo>
                      <a:pt x="318" y="2328"/>
                    </a:lnTo>
                    <a:lnTo>
                      <a:pt x="319" y="2328"/>
                    </a:lnTo>
                    <a:lnTo>
                      <a:pt x="324" y="2326"/>
                    </a:lnTo>
                    <a:lnTo>
                      <a:pt x="328" y="2323"/>
                    </a:lnTo>
                    <a:lnTo>
                      <a:pt x="331" y="2320"/>
                    </a:lnTo>
                    <a:lnTo>
                      <a:pt x="333" y="2316"/>
                    </a:lnTo>
                    <a:lnTo>
                      <a:pt x="333" y="2310"/>
                    </a:lnTo>
                    <a:lnTo>
                      <a:pt x="331" y="2306"/>
                    </a:lnTo>
                    <a:lnTo>
                      <a:pt x="328" y="2303"/>
                    </a:lnTo>
                    <a:lnTo>
                      <a:pt x="325" y="2300"/>
                    </a:lnTo>
                    <a:lnTo>
                      <a:pt x="321" y="2298"/>
                    </a:lnTo>
                    <a:lnTo>
                      <a:pt x="315" y="2298"/>
                    </a:lnTo>
                    <a:close/>
                    <a:moveTo>
                      <a:pt x="1526" y="2218"/>
                    </a:moveTo>
                    <a:lnTo>
                      <a:pt x="1522" y="2218"/>
                    </a:lnTo>
                    <a:lnTo>
                      <a:pt x="1518" y="2220"/>
                    </a:lnTo>
                    <a:lnTo>
                      <a:pt x="1513" y="2223"/>
                    </a:lnTo>
                    <a:lnTo>
                      <a:pt x="1512" y="2227"/>
                    </a:lnTo>
                    <a:lnTo>
                      <a:pt x="1510" y="2231"/>
                    </a:lnTo>
                    <a:lnTo>
                      <a:pt x="1510" y="2236"/>
                    </a:lnTo>
                    <a:lnTo>
                      <a:pt x="1512" y="2240"/>
                    </a:lnTo>
                    <a:lnTo>
                      <a:pt x="1515" y="2244"/>
                    </a:lnTo>
                    <a:lnTo>
                      <a:pt x="1518" y="2247"/>
                    </a:lnTo>
                    <a:lnTo>
                      <a:pt x="1522" y="2249"/>
                    </a:lnTo>
                    <a:lnTo>
                      <a:pt x="1525" y="2249"/>
                    </a:lnTo>
                    <a:lnTo>
                      <a:pt x="1529" y="2247"/>
                    </a:lnTo>
                    <a:lnTo>
                      <a:pt x="1534" y="2244"/>
                    </a:lnTo>
                    <a:lnTo>
                      <a:pt x="1538" y="2242"/>
                    </a:lnTo>
                    <a:lnTo>
                      <a:pt x="1539" y="2236"/>
                    </a:lnTo>
                    <a:lnTo>
                      <a:pt x="1539" y="2231"/>
                    </a:lnTo>
                    <a:lnTo>
                      <a:pt x="1538" y="2227"/>
                    </a:lnTo>
                    <a:lnTo>
                      <a:pt x="1535" y="2223"/>
                    </a:lnTo>
                    <a:lnTo>
                      <a:pt x="1531" y="2220"/>
                    </a:lnTo>
                    <a:lnTo>
                      <a:pt x="1526" y="2218"/>
                    </a:lnTo>
                    <a:close/>
                    <a:moveTo>
                      <a:pt x="305" y="2218"/>
                    </a:moveTo>
                    <a:lnTo>
                      <a:pt x="299" y="2220"/>
                    </a:lnTo>
                    <a:lnTo>
                      <a:pt x="296" y="2223"/>
                    </a:lnTo>
                    <a:lnTo>
                      <a:pt x="293" y="2227"/>
                    </a:lnTo>
                    <a:lnTo>
                      <a:pt x="292" y="2231"/>
                    </a:lnTo>
                    <a:lnTo>
                      <a:pt x="292" y="2236"/>
                    </a:lnTo>
                    <a:lnTo>
                      <a:pt x="293" y="2242"/>
                    </a:lnTo>
                    <a:lnTo>
                      <a:pt x="296" y="2244"/>
                    </a:lnTo>
                    <a:lnTo>
                      <a:pt x="300" y="2247"/>
                    </a:lnTo>
                    <a:lnTo>
                      <a:pt x="306" y="2249"/>
                    </a:lnTo>
                    <a:lnTo>
                      <a:pt x="308" y="2249"/>
                    </a:lnTo>
                    <a:lnTo>
                      <a:pt x="314" y="2247"/>
                    </a:lnTo>
                    <a:lnTo>
                      <a:pt x="316" y="2244"/>
                    </a:lnTo>
                    <a:lnTo>
                      <a:pt x="319" y="2240"/>
                    </a:lnTo>
                    <a:lnTo>
                      <a:pt x="321" y="2236"/>
                    </a:lnTo>
                    <a:lnTo>
                      <a:pt x="321" y="2231"/>
                    </a:lnTo>
                    <a:lnTo>
                      <a:pt x="319" y="2227"/>
                    </a:lnTo>
                    <a:lnTo>
                      <a:pt x="316" y="2223"/>
                    </a:lnTo>
                    <a:lnTo>
                      <a:pt x="314" y="2220"/>
                    </a:lnTo>
                    <a:lnTo>
                      <a:pt x="309" y="2218"/>
                    </a:lnTo>
                    <a:lnTo>
                      <a:pt x="305" y="2218"/>
                    </a:lnTo>
                    <a:close/>
                    <a:moveTo>
                      <a:pt x="293" y="2139"/>
                    </a:moveTo>
                    <a:lnTo>
                      <a:pt x="289" y="2141"/>
                    </a:lnTo>
                    <a:lnTo>
                      <a:pt x="284" y="2144"/>
                    </a:lnTo>
                    <a:lnTo>
                      <a:pt x="281" y="2147"/>
                    </a:lnTo>
                    <a:lnTo>
                      <a:pt x="280" y="2151"/>
                    </a:lnTo>
                    <a:lnTo>
                      <a:pt x="280" y="2157"/>
                    </a:lnTo>
                    <a:lnTo>
                      <a:pt x="281" y="2161"/>
                    </a:lnTo>
                    <a:lnTo>
                      <a:pt x="284" y="2166"/>
                    </a:lnTo>
                    <a:lnTo>
                      <a:pt x="290" y="2169"/>
                    </a:lnTo>
                    <a:lnTo>
                      <a:pt x="295" y="2170"/>
                    </a:lnTo>
                    <a:lnTo>
                      <a:pt x="297" y="2169"/>
                    </a:lnTo>
                    <a:lnTo>
                      <a:pt x="302" y="2167"/>
                    </a:lnTo>
                    <a:lnTo>
                      <a:pt x="305" y="2166"/>
                    </a:lnTo>
                    <a:lnTo>
                      <a:pt x="308" y="2161"/>
                    </a:lnTo>
                    <a:lnTo>
                      <a:pt x="309" y="2157"/>
                    </a:lnTo>
                    <a:lnTo>
                      <a:pt x="311" y="2152"/>
                    </a:lnTo>
                    <a:lnTo>
                      <a:pt x="309" y="2148"/>
                    </a:lnTo>
                    <a:lnTo>
                      <a:pt x="306" y="2144"/>
                    </a:lnTo>
                    <a:lnTo>
                      <a:pt x="302" y="2141"/>
                    </a:lnTo>
                    <a:lnTo>
                      <a:pt x="297" y="2139"/>
                    </a:lnTo>
                    <a:lnTo>
                      <a:pt x="293" y="2139"/>
                    </a:lnTo>
                    <a:close/>
                    <a:moveTo>
                      <a:pt x="1538" y="2139"/>
                    </a:moveTo>
                    <a:lnTo>
                      <a:pt x="1534" y="2139"/>
                    </a:lnTo>
                    <a:lnTo>
                      <a:pt x="1529" y="2141"/>
                    </a:lnTo>
                    <a:lnTo>
                      <a:pt x="1525" y="2144"/>
                    </a:lnTo>
                    <a:lnTo>
                      <a:pt x="1522" y="2148"/>
                    </a:lnTo>
                    <a:lnTo>
                      <a:pt x="1521" y="2152"/>
                    </a:lnTo>
                    <a:lnTo>
                      <a:pt x="1521" y="2157"/>
                    </a:lnTo>
                    <a:lnTo>
                      <a:pt x="1522" y="2161"/>
                    </a:lnTo>
                    <a:lnTo>
                      <a:pt x="1525" y="2166"/>
                    </a:lnTo>
                    <a:lnTo>
                      <a:pt x="1529" y="2167"/>
                    </a:lnTo>
                    <a:lnTo>
                      <a:pt x="1534" y="2169"/>
                    </a:lnTo>
                    <a:lnTo>
                      <a:pt x="1535" y="2170"/>
                    </a:lnTo>
                    <a:lnTo>
                      <a:pt x="1537" y="2170"/>
                    </a:lnTo>
                    <a:lnTo>
                      <a:pt x="1541" y="2169"/>
                    </a:lnTo>
                    <a:lnTo>
                      <a:pt x="1545" y="2166"/>
                    </a:lnTo>
                    <a:lnTo>
                      <a:pt x="1550" y="2161"/>
                    </a:lnTo>
                    <a:lnTo>
                      <a:pt x="1551" y="2157"/>
                    </a:lnTo>
                    <a:lnTo>
                      <a:pt x="1551" y="2151"/>
                    </a:lnTo>
                    <a:lnTo>
                      <a:pt x="1550" y="2147"/>
                    </a:lnTo>
                    <a:lnTo>
                      <a:pt x="1547" y="2144"/>
                    </a:lnTo>
                    <a:lnTo>
                      <a:pt x="1542" y="2141"/>
                    </a:lnTo>
                    <a:lnTo>
                      <a:pt x="1538" y="2139"/>
                    </a:lnTo>
                    <a:close/>
                    <a:moveTo>
                      <a:pt x="1550" y="2061"/>
                    </a:moveTo>
                    <a:lnTo>
                      <a:pt x="1544" y="2061"/>
                    </a:lnTo>
                    <a:lnTo>
                      <a:pt x="1539" y="2062"/>
                    </a:lnTo>
                    <a:lnTo>
                      <a:pt x="1537" y="2065"/>
                    </a:lnTo>
                    <a:lnTo>
                      <a:pt x="1534" y="2068"/>
                    </a:lnTo>
                    <a:lnTo>
                      <a:pt x="1532" y="2072"/>
                    </a:lnTo>
                    <a:lnTo>
                      <a:pt x="1532" y="2078"/>
                    </a:lnTo>
                    <a:lnTo>
                      <a:pt x="1534" y="2082"/>
                    </a:lnTo>
                    <a:lnTo>
                      <a:pt x="1537" y="2085"/>
                    </a:lnTo>
                    <a:lnTo>
                      <a:pt x="1541" y="2088"/>
                    </a:lnTo>
                    <a:lnTo>
                      <a:pt x="1545" y="2090"/>
                    </a:lnTo>
                    <a:lnTo>
                      <a:pt x="1547" y="2090"/>
                    </a:lnTo>
                    <a:lnTo>
                      <a:pt x="1553" y="2090"/>
                    </a:lnTo>
                    <a:lnTo>
                      <a:pt x="1557" y="2087"/>
                    </a:lnTo>
                    <a:lnTo>
                      <a:pt x="1560" y="2082"/>
                    </a:lnTo>
                    <a:lnTo>
                      <a:pt x="1561" y="2077"/>
                    </a:lnTo>
                    <a:lnTo>
                      <a:pt x="1561" y="2072"/>
                    </a:lnTo>
                    <a:lnTo>
                      <a:pt x="1560" y="2068"/>
                    </a:lnTo>
                    <a:lnTo>
                      <a:pt x="1557" y="2065"/>
                    </a:lnTo>
                    <a:lnTo>
                      <a:pt x="1554" y="2062"/>
                    </a:lnTo>
                    <a:lnTo>
                      <a:pt x="1550" y="2061"/>
                    </a:lnTo>
                    <a:close/>
                    <a:moveTo>
                      <a:pt x="281" y="2061"/>
                    </a:moveTo>
                    <a:lnTo>
                      <a:pt x="277" y="2062"/>
                    </a:lnTo>
                    <a:lnTo>
                      <a:pt x="273" y="2065"/>
                    </a:lnTo>
                    <a:lnTo>
                      <a:pt x="270" y="2068"/>
                    </a:lnTo>
                    <a:lnTo>
                      <a:pt x="268" y="2072"/>
                    </a:lnTo>
                    <a:lnTo>
                      <a:pt x="268" y="2077"/>
                    </a:lnTo>
                    <a:lnTo>
                      <a:pt x="270" y="2082"/>
                    </a:lnTo>
                    <a:lnTo>
                      <a:pt x="274" y="2087"/>
                    </a:lnTo>
                    <a:lnTo>
                      <a:pt x="279" y="2090"/>
                    </a:lnTo>
                    <a:lnTo>
                      <a:pt x="283" y="2090"/>
                    </a:lnTo>
                    <a:lnTo>
                      <a:pt x="286" y="2090"/>
                    </a:lnTo>
                    <a:lnTo>
                      <a:pt x="290" y="2088"/>
                    </a:lnTo>
                    <a:lnTo>
                      <a:pt x="295" y="2085"/>
                    </a:lnTo>
                    <a:lnTo>
                      <a:pt x="297" y="2082"/>
                    </a:lnTo>
                    <a:lnTo>
                      <a:pt x="299" y="2078"/>
                    </a:lnTo>
                    <a:lnTo>
                      <a:pt x="299" y="2072"/>
                    </a:lnTo>
                    <a:lnTo>
                      <a:pt x="297" y="2068"/>
                    </a:lnTo>
                    <a:lnTo>
                      <a:pt x="295" y="2065"/>
                    </a:lnTo>
                    <a:lnTo>
                      <a:pt x="290" y="2062"/>
                    </a:lnTo>
                    <a:lnTo>
                      <a:pt x="286" y="2061"/>
                    </a:lnTo>
                    <a:lnTo>
                      <a:pt x="281" y="2061"/>
                    </a:lnTo>
                    <a:close/>
                    <a:moveTo>
                      <a:pt x="1560" y="1980"/>
                    </a:moveTo>
                    <a:lnTo>
                      <a:pt x="1556" y="1980"/>
                    </a:lnTo>
                    <a:lnTo>
                      <a:pt x="1551" y="1982"/>
                    </a:lnTo>
                    <a:lnTo>
                      <a:pt x="1548" y="1985"/>
                    </a:lnTo>
                    <a:lnTo>
                      <a:pt x="1545" y="1989"/>
                    </a:lnTo>
                    <a:lnTo>
                      <a:pt x="1544" y="1993"/>
                    </a:lnTo>
                    <a:lnTo>
                      <a:pt x="1544" y="1998"/>
                    </a:lnTo>
                    <a:lnTo>
                      <a:pt x="1545" y="2002"/>
                    </a:lnTo>
                    <a:lnTo>
                      <a:pt x="1548" y="2006"/>
                    </a:lnTo>
                    <a:lnTo>
                      <a:pt x="1551" y="2009"/>
                    </a:lnTo>
                    <a:lnTo>
                      <a:pt x="1556" y="2011"/>
                    </a:lnTo>
                    <a:lnTo>
                      <a:pt x="1558" y="2011"/>
                    </a:lnTo>
                    <a:lnTo>
                      <a:pt x="1564" y="2009"/>
                    </a:lnTo>
                    <a:lnTo>
                      <a:pt x="1569" y="2006"/>
                    </a:lnTo>
                    <a:lnTo>
                      <a:pt x="1572" y="2004"/>
                    </a:lnTo>
                    <a:lnTo>
                      <a:pt x="1573" y="1998"/>
                    </a:lnTo>
                    <a:lnTo>
                      <a:pt x="1573" y="1993"/>
                    </a:lnTo>
                    <a:lnTo>
                      <a:pt x="1572" y="1989"/>
                    </a:lnTo>
                    <a:lnTo>
                      <a:pt x="1569" y="1985"/>
                    </a:lnTo>
                    <a:lnTo>
                      <a:pt x="1566" y="1982"/>
                    </a:lnTo>
                    <a:lnTo>
                      <a:pt x="1560" y="1980"/>
                    </a:lnTo>
                    <a:close/>
                    <a:moveTo>
                      <a:pt x="270" y="1980"/>
                    </a:moveTo>
                    <a:lnTo>
                      <a:pt x="265" y="1982"/>
                    </a:lnTo>
                    <a:lnTo>
                      <a:pt x="262" y="1985"/>
                    </a:lnTo>
                    <a:lnTo>
                      <a:pt x="260" y="1989"/>
                    </a:lnTo>
                    <a:lnTo>
                      <a:pt x="258" y="1993"/>
                    </a:lnTo>
                    <a:lnTo>
                      <a:pt x="258" y="1998"/>
                    </a:lnTo>
                    <a:lnTo>
                      <a:pt x="260" y="2004"/>
                    </a:lnTo>
                    <a:lnTo>
                      <a:pt x="262" y="2006"/>
                    </a:lnTo>
                    <a:lnTo>
                      <a:pt x="267" y="2009"/>
                    </a:lnTo>
                    <a:lnTo>
                      <a:pt x="273" y="2011"/>
                    </a:lnTo>
                    <a:lnTo>
                      <a:pt x="274" y="2011"/>
                    </a:lnTo>
                    <a:lnTo>
                      <a:pt x="279" y="2009"/>
                    </a:lnTo>
                    <a:lnTo>
                      <a:pt x="283" y="2006"/>
                    </a:lnTo>
                    <a:lnTo>
                      <a:pt x="286" y="2002"/>
                    </a:lnTo>
                    <a:lnTo>
                      <a:pt x="287" y="1998"/>
                    </a:lnTo>
                    <a:lnTo>
                      <a:pt x="287" y="1993"/>
                    </a:lnTo>
                    <a:lnTo>
                      <a:pt x="286" y="1989"/>
                    </a:lnTo>
                    <a:lnTo>
                      <a:pt x="283" y="1985"/>
                    </a:lnTo>
                    <a:lnTo>
                      <a:pt x="280" y="1982"/>
                    </a:lnTo>
                    <a:lnTo>
                      <a:pt x="276" y="1980"/>
                    </a:lnTo>
                    <a:lnTo>
                      <a:pt x="270" y="1980"/>
                    </a:lnTo>
                    <a:close/>
                    <a:moveTo>
                      <a:pt x="260" y="1901"/>
                    </a:moveTo>
                    <a:lnTo>
                      <a:pt x="254" y="1903"/>
                    </a:lnTo>
                    <a:lnTo>
                      <a:pt x="251" y="1906"/>
                    </a:lnTo>
                    <a:lnTo>
                      <a:pt x="248" y="1909"/>
                    </a:lnTo>
                    <a:lnTo>
                      <a:pt x="246" y="1913"/>
                    </a:lnTo>
                    <a:lnTo>
                      <a:pt x="246" y="1919"/>
                    </a:lnTo>
                    <a:lnTo>
                      <a:pt x="248" y="1923"/>
                    </a:lnTo>
                    <a:lnTo>
                      <a:pt x="251" y="1928"/>
                    </a:lnTo>
                    <a:lnTo>
                      <a:pt x="255" y="1931"/>
                    </a:lnTo>
                    <a:lnTo>
                      <a:pt x="261" y="1932"/>
                    </a:lnTo>
                    <a:lnTo>
                      <a:pt x="262" y="1931"/>
                    </a:lnTo>
                    <a:lnTo>
                      <a:pt x="268" y="1929"/>
                    </a:lnTo>
                    <a:lnTo>
                      <a:pt x="271" y="1928"/>
                    </a:lnTo>
                    <a:lnTo>
                      <a:pt x="274" y="1923"/>
                    </a:lnTo>
                    <a:lnTo>
                      <a:pt x="276" y="1919"/>
                    </a:lnTo>
                    <a:lnTo>
                      <a:pt x="276" y="1915"/>
                    </a:lnTo>
                    <a:lnTo>
                      <a:pt x="274" y="1910"/>
                    </a:lnTo>
                    <a:lnTo>
                      <a:pt x="271" y="1906"/>
                    </a:lnTo>
                    <a:lnTo>
                      <a:pt x="268" y="1903"/>
                    </a:lnTo>
                    <a:lnTo>
                      <a:pt x="264" y="1901"/>
                    </a:lnTo>
                    <a:lnTo>
                      <a:pt x="260" y="1901"/>
                    </a:lnTo>
                    <a:close/>
                    <a:moveTo>
                      <a:pt x="1572" y="1901"/>
                    </a:moveTo>
                    <a:lnTo>
                      <a:pt x="1567" y="1901"/>
                    </a:lnTo>
                    <a:lnTo>
                      <a:pt x="1563" y="1903"/>
                    </a:lnTo>
                    <a:lnTo>
                      <a:pt x="1558" y="1906"/>
                    </a:lnTo>
                    <a:lnTo>
                      <a:pt x="1557" y="1910"/>
                    </a:lnTo>
                    <a:lnTo>
                      <a:pt x="1556" y="1915"/>
                    </a:lnTo>
                    <a:lnTo>
                      <a:pt x="1556" y="1919"/>
                    </a:lnTo>
                    <a:lnTo>
                      <a:pt x="1557" y="1923"/>
                    </a:lnTo>
                    <a:lnTo>
                      <a:pt x="1558" y="1928"/>
                    </a:lnTo>
                    <a:lnTo>
                      <a:pt x="1563" y="1929"/>
                    </a:lnTo>
                    <a:lnTo>
                      <a:pt x="1567" y="1931"/>
                    </a:lnTo>
                    <a:lnTo>
                      <a:pt x="1570" y="1932"/>
                    </a:lnTo>
                    <a:lnTo>
                      <a:pt x="1575" y="1931"/>
                    </a:lnTo>
                    <a:lnTo>
                      <a:pt x="1579" y="1928"/>
                    </a:lnTo>
                    <a:lnTo>
                      <a:pt x="1583" y="1923"/>
                    </a:lnTo>
                    <a:lnTo>
                      <a:pt x="1585" y="1919"/>
                    </a:lnTo>
                    <a:lnTo>
                      <a:pt x="1585" y="1913"/>
                    </a:lnTo>
                    <a:lnTo>
                      <a:pt x="1583" y="1909"/>
                    </a:lnTo>
                    <a:lnTo>
                      <a:pt x="1580" y="1906"/>
                    </a:lnTo>
                    <a:lnTo>
                      <a:pt x="1576" y="1903"/>
                    </a:lnTo>
                    <a:lnTo>
                      <a:pt x="1572" y="1901"/>
                    </a:lnTo>
                    <a:close/>
                    <a:moveTo>
                      <a:pt x="248" y="1823"/>
                    </a:moveTo>
                    <a:lnTo>
                      <a:pt x="243" y="1824"/>
                    </a:lnTo>
                    <a:lnTo>
                      <a:pt x="239" y="1827"/>
                    </a:lnTo>
                    <a:lnTo>
                      <a:pt x="236" y="1830"/>
                    </a:lnTo>
                    <a:lnTo>
                      <a:pt x="235" y="1834"/>
                    </a:lnTo>
                    <a:lnTo>
                      <a:pt x="235" y="1839"/>
                    </a:lnTo>
                    <a:lnTo>
                      <a:pt x="236" y="1844"/>
                    </a:lnTo>
                    <a:lnTo>
                      <a:pt x="241" y="1849"/>
                    </a:lnTo>
                    <a:lnTo>
                      <a:pt x="245" y="1852"/>
                    </a:lnTo>
                    <a:lnTo>
                      <a:pt x="249" y="1852"/>
                    </a:lnTo>
                    <a:lnTo>
                      <a:pt x="252" y="1852"/>
                    </a:lnTo>
                    <a:lnTo>
                      <a:pt x="257" y="1850"/>
                    </a:lnTo>
                    <a:lnTo>
                      <a:pt x="261" y="1847"/>
                    </a:lnTo>
                    <a:lnTo>
                      <a:pt x="262" y="1844"/>
                    </a:lnTo>
                    <a:lnTo>
                      <a:pt x="264" y="1840"/>
                    </a:lnTo>
                    <a:lnTo>
                      <a:pt x="265" y="1834"/>
                    </a:lnTo>
                    <a:lnTo>
                      <a:pt x="264" y="1830"/>
                    </a:lnTo>
                    <a:lnTo>
                      <a:pt x="261" y="1827"/>
                    </a:lnTo>
                    <a:lnTo>
                      <a:pt x="257" y="1824"/>
                    </a:lnTo>
                    <a:lnTo>
                      <a:pt x="252" y="1823"/>
                    </a:lnTo>
                    <a:lnTo>
                      <a:pt x="248" y="1823"/>
                    </a:lnTo>
                    <a:close/>
                    <a:moveTo>
                      <a:pt x="1583" y="1823"/>
                    </a:moveTo>
                    <a:lnTo>
                      <a:pt x="1579" y="1823"/>
                    </a:lnTo>
                    <a:lnTo>
                      <a:pt x="1575" y="1824"/>
                    </a:lnTo>
                    <a:lnTo>
                      <a:pt x="1570" y="1827"/>
                    </a:lnTo>
                    <a:lnTo>
                      <a:pt x="1567" y="1830"/>
                    </a:lnTo>
                    <a:lnTo>
                      <a:pt x="1566" y="1834"/>
                    </a:lnTo>
                    <a:lnTo>
                      <a:pt x="1566" y="1840"/>
                    </a:lnTo>
                    <a:lnTo>
                      <a:pt x="1567" y="1844"/>
                    </a:lnTo>
                    <a:lnTo>
                      <a:pt x="1570" y="1847"/>
                    </a:lnTo>
                    <a:lnTo>
                      <a:pt x="1575" y="1850"/>
                    </a:lnTo>
                    <a:lnTo>
                      <a:pt x="1579" y="1852"/>
                    </a:lnTo>
                    <a:lnTo>
                      <a:pt x="1580" y="1852"/>
                    </a:lnTo>
                    <a:lnTo>
                      <a:pt x="1586" y="1852"/>
                    </a:lnTo>
                    <a:lnTo>
                      <a:pt x="1591" y="1849"/>
                    </a:lnTo>
                    <a:lnTo>
                      <a:pt x="1595" y="1844"/>
                    </a:lnTo>
                    <a:lnTo>
                      <a:pt x="1596" y="1839"/>
                    </a:lnTo>
                    <a:lnTo>
                      <a:pt x="1596" y="1834"/>
                    </a:lnTo>
                    <a:lnTo>
                      <a:pt x="1595" y="1830"/>
                    </a:lnTo>
                    <a:lnTo>
                      <a:pt x="1592" y="1827"/>
                    </a:lnTo>
                    <a:lnTo>
                      <a:pt x="1588" y="1824"/>
                    </a:lnTo>
                    <a:lnTo>
                      <a:pt x="1583" y="1823"/>
                    </a:lnTo>
                    <a:close/>
                    <a:moveTo>
                      <a:pt x="1595" y="1742"/>
                    </a:moveTo>
                    <a:lnTo>
                      <a:pt x="1589" y="1742"/>
                    </a:lnTo>
                    <a:lnTo>
                      <a:pt x="1585" y="1745"/>
                    </a:lnTo>
                    <a:lnTo>
                      <a:pt x="1582" y="1747"/>
                    </a:lnTo>
                    <a:lnTo>
                      <a:pt x="1579" y="1751"/>
                    </a:lnTo>
                    <a:lnTo>
                      <a:pt x="1577" y="1755"/>
                    </a:lnTo>
                    <a:lnTo>
                      <a:pt x="1577" y="1760"/>
                    </a:lnTo>
                    <a:lnTo>
                      <a:pt x="1579" y="1766"/>
                    </a:lnTo>
                    <a:lnTo>
                      <a:pt x="1582" y="1769"/>
                    </a:lnTo>
                    <a:lnTo>
                      <a:pt x="1586" y="1771"/>
                    </a:lnTo>
                    <a:lnTo>
                      <a:pt x="1591" y="1773"/>
                    </a:lnTo>
                    <a:lnTo>
                      <a:pt x="1592" y="1773"/>
                    </a:lnTo>
                    <a:lnTo>
                      <a:pt x="1598" y="1771"/>
                    </a:lnTo>
                    <a:lnTo>
                      <a:pt x="1602" y="1769"/>
                    </a:lnTo>
                    <a:lnTo>
                      <a:pt x="1605" y="1766"/>
                    </a:lnTo>
                    <a:lnTo>
                      <a:pt x="1607" y="1760"/>
                    </a:lnTo>
                    <a:lnTo>
                      <a:pt x="1607" y="1755"/>
                    </a:lnTo>
                    <a:lnTo>
                      <a:pt x="1605" y="1751"/>
                    </a:lnTo>
                    <a:lnTo>
                      <a:pt x="1602" y="1747"/>
                    </a:lnTo>
                    <a:lnTo>
                      <a:pt x="1599" y="1744"/>
                    </a:lnTo>
                    <a:lnTo>
                      <a:pt x="1595" y="1742"/>
                    </a:lnTo>
                    <a:close/>
                    <a:moveTo>
                      <a:pt x="236" y="1742"/>
                    </a:moveTo>
                    <a:lnTo>
                      <a:pt x="232" y="1744"/>
                    </a:lnTo>
                    <a:lnTo>
                      <a:pt x="227" y="1747"/>
                    </a:lnTo>
                    <a:lnTo>
                      <a:pt x="225" y="1751"/>
                    </a:lnTo>
                    <a:lnTo>
                      <a:pt x="223" y="1755"/>
                    </a:lnTo>
                    <a:lnTo>
                      <a:pt x="223" y="1760"/>
                    </a:lnTo>
                    <a:lnTo>
                      <a:pt x="225" y="1766"/>
                    </a:lnTo>
                    <a:lnTo>
                      <a:pt x="229" y="1769"/>
                    </a:lnTo>
                    <a:lnTo>
                      <a:pt x="233" y="1771"/>
                    </a:lnTo>
                    <a:lnTo>
                      <a:pt x="239" y="1773"/>
                    </a:lnTo>
                    <a:lnTo>
                      <a:pt x="241" y="1773"/>
                    </a:lnTo>
                    <a:lnTo>
                      <a:pt x="245" y="1771"/>
                    </a:lnTo>
                    <a:lnTo>
                      <a:pt x="249" y="1769"/>
                    </a:lnTo>
                    <a:lnTo>
                      <a:pt x="252" y="1766"/>
                    </a:lnTo>
                    <a:lnTo>
                      <a:pt x="254" y="1760"/>
                    </a:lnTo>
                    <a:lnTo>
                      <a:pt x="254" y="1755"/>
                    </a:lnTo>
                    <a:lnTo>
                      <a:pt x="252" y="1751"/>
                    </a:lnTo>
                    <a:lnTo>
                      <a:pt x="249" y="1747"/>
                    </a:lnTo>
                    <a:lnTo>
                      <a:pt x="245" y="1745"/>
                    </a:lnTo>
                    <a:lnTo>
                      <a:pt x="241" y="1742"/>
                    </a:lnTo>
                    <a:lnTo>
                      <a:pt x="236" y="1742"/>
                    </a:lnTo>
                    <a:close/>
                    <a:moveTo>
                      <a:pt x="1605" y="1663"/>
                    </a:moveTo>
                    <a:lnTo>
                      <a:pt x="1601" y="1663"/>
                    </a:lnTo>
                    <a:lnTo>
                      <a:pt x="1596" y="1665"/>
                    </a:lnTo>
                    <a:lnTo>
                      <a:pt x="1593" y="1668"/>
                    </a:lnTo>
                    <a:lnTo>
                      <a:pt x="1591" y="1672"/>
                    </a:lnTo>
                    <a:lnTo>
                      <a:pt x="1589" y="1677"/>
                    </a:lnTo>
                    <a:lnTo>
                      <a:pt x="1589" y="1681"/>
                    </a:lnTo>
                    <a:lnTo>
                      <a:pt x="1591" y="1685"/>
                    </a:lnTo>
                    <a:lnTo>
                      <a:pt x="1593" y="1690"/>
                    </a:lnTo>
                    <a:lnTo>
                      <a:pt x="1596" y="1693"/>
                    </a:lnTo>
                    <a:lnTo>
                      <a:pt x="1601" y="1694"/>
                    </a:lnTo>
                    <a:lnTo>
                      <a:pt x="1604" y="1694"/>
                    </a:lnTo>
                    <a:lnTo>
                      <a:pt x="1610" y="1693"/>
                    </a:lnTo>
                    <a:lnTo>
                      <a:pt x="1614" y="1690"/>
                    </a:lnTo>
                    <a:lnTo>
                      <a:pt x="1617" y="1685"/>
                    </a:lnTo>
                    <a:lnTo>
                      <a:pt x="1618" y="1681"/>
                    </a:lnTo>
                    <a:lnTo>
                      <a:pt x="1618" y="1675"/>
                    </a:lnTo>
                    <a:lnTo>
                      <a:pt x="1617" y="1671"/>
                    </a:lnTo>
                    <a:lnTo>
                      <a:pt x="1614" y="1668"/>
                    </a:lnTo>
                    <a:lnTo>
                      <a:pt x="1611" y="1665"/>
                    </a:lnTo>
                    <a:lnTo>
                      <a:pt x="1605" y="1663"/>
                    </a:lnTo>
                    <a:close/>
                    <a:moveTo>
                      <a:pt x="225" y="1663"/>
                    </a:moveTo>
                    <a:lnTo>
                      <a:pt x="220" y="1665"/>
                    </a:lnTo>
                    <a:lnTo>
                      <a:pt x="217" y="1668"/>
                    </a:lnTo>
                    <a:lnTo>
                      <a:pt x="214" y="1671"/>
                    </a:lnTo>
                    <a:lnTo>
                      <a:pt x="213" y="1675"/>
                    </a:lnTo>
                    <a:lnTo>
                      <a:pt x="213" y="1681"/>
                    </a:lnTo>
                    <a:lnTo>
                      <a:pt x="214" y="1685"/>
                    </a:lnTo>
                    <a:lnTo>
                      <a:pt x="217" y="1690"/>
                    </a:lnTo>
                    <a:lnTo>
                      <a:pt x="222" y="1693"/>
                    </a:lnTo>
                    <a:lnTo>
                      <a:pt x="227" y="1694"/>
                    </a:lnTo>
                    <a:lnTo>
                      <a:pt x="229" y="1694"/>
                    </a:lnTo>
                    <a:lnTo>
                      <a:pt x="233" y="1693"/>
                    </a:lnTo>
                    <a:lnTo>
                      <a:pt x="238" y="1690"/>
                    </a:lnTo>
                    <a:lnTo>
                      <a:pt x="241" y="1685"/>
                    </a:lnTo>
                    <a:lnTo>
                      <a:pt x="242" y="1681"/>
                    </a:lnTo>
                    <a:lnTo>
                      <a:pt x="242" y="1677"/>
                    </a:lnTo>
                    <a:lnTo>
                      <a:pt x="241" y="1672"/>
                    </a:lnTo>
                    <a:lnTo>
                      <a:pt x="238" y="1668"/>
                    </a:lnTo>
                    <a:lnTo>
                      <a:pt x="235" y="1665"/>
                    </a:lnTo>
                    <a:lnTo>
                      <a:pt x="230" y="1663"/>
                    </a:lnTo>
                    <a:lnTo>
                      <a:pt x="225" y="1663"/>
                    </a:lnTo>
                    <a:close/>
                    <a:moveTo>
                      <a:pt x="1617" y="1585"/>
                    </a:moveTo>
                    <a:lnTo>
                      <a:pt x="1612" y="1585"/>
                    </a:lnTo>
                    <a:lnTo>
                      <a:pt x="1608" y="1586"/>
                    </a:lnTo>
                    <a:lnTo>
                      <a:pt x="1604" y="1589"/>
                    </a:lnTo>
                    <a:lnTo>
                      <a:pt x="1601" y="1592"/>
                    </a:lnTo>
                    <a:lnTo>
                      <a:pt x="1599" y="1596"/>
                    </a:lnTo>
                    <a:lnTo>
                      <a:pt x="1601" y="1602"/>
                    </a:lnTo>
                    <a:lnTo>
                      <a:pt x="1602" y="1606"/>
                    </a:lnTo>
                    <a:lnTo>
                      <a:pt x="1604" y="1609"/>
                    </a:lnTo>
                    <a:lnTo>
                      <a:pt x="1608" y="1612"/>
                    </a:lnTo>
                    <a:lnTo>
                      <a:pt x="1612" y="1614"/>
                    </a:lnTo>
                    <a:lnTo>
                      <a:pt x="1615" y="1614"/>
                    </a:lnTo>
                    <a:lnTo>
                      <a:pt x="1620" y="1614"/>
                    </a:lnTo>
                    <a:lnTo>
                      <a:pt x="1624" y="1611"/>
                    </a:lnTo>
                    <a:lnTo>
                      <a:pt x="1629" y="1606"/>
                    </a:lnTo>
                    <a:lnTo>
                      <a:pt x="1630" y="1601"/>
                    </a:lnTo>
                    <a:lnTo>
                      <a:pt x="1630" y="1596"/>
                    </a:lnTo>
                    <a:lnTo>
                      <a:pt x="1629" y="1592"/>
                    </a:lnTo>
                    <a:lnTo>
                      <a:pt x="1626" y="1589"/>
                    </a:lnTo>
                    <a:lnTo>
                      <a:pt x="1621" y="1586"/>
                    </a:lnTo>
                    <a:lnTo>
                      <a:pt x="1617" y="1585"/>
                    </a:lnTo>
                    <a:close/>
                    <a:moveTo>
                      <a:pt x="214" y="1585"/>
                    </a:moveTo>
                    <a:lnTo>
                      <a:pt x="208" y="1586"/>
                    </a:lnTo>
                    <a:lnTo>
                      <a:pt x="206" y="1589"/>
                    </a:lnTo>
                    <a:lnTo>
                      <a:pt x="203" y="1592"/>
                    </a:lnTo>
                    <a:lnTo>
                      <a:pt x="201" y="1596"/>
                    </a:lnTo>
                    <a:lnTo>
                      <a:pt x="201" y="1601"/>
                    </a:lnTo>
                    <a:lnTo>
                      <a:pt x="203" y="1606"/>
                    </a:lnTo>
                    <a:lnTo>
                      <a:pt x="206" y="1611"/>
                    </a:lnTo>
                    <a:lnTo>
                      <a:pt x="210" y="1614"/>
                    </a:lnTo>
                    <a:lnTo>
                      <a:pt x="216" y="1614"/>
                    </a:lnTo>
                    <a:lnTo>
                      <a:pt x="217" y="1614"/>
                    </a:lnTo>
                    <a:lnTo>
                      <a:pt x="223" y="1612"/>
                    </a:lnTo>
                    <a:lnTo>
                      <a:pt x="226" y="1609"/>
                    </a:lnTo>
                    <a:lnTo>
                      <a:pt x="229" y="1606"/>
                    </a:lnTo>
                    <a:lnTo>
                      <a:pt x="230" y="1602"/>
                    </a:lnTo>
                    <a:lnTo>
                      <a:pt x="230" y="1596"/>
                    </a:lnTo>
                    <a:lnTo>
                      <a:pt x="229" y="1592"/>
                    </a:lnTo>
                    <a:lnTo>
                      <a:pt x="226" y="1589"/>
                    </a:lnTo>
                    <a:lnTo>
                      <a:pt x="223" y="1586"/>
                    </a:lnTo>
                    <a:lnTo>
                      <a:pt x="219" y="1585"/>
                    </a:lnTo>
                    <a:lnTo>
                      <a:pt x="214" y="1585"/>
                    </a:lnTo>
                    <a:close/>
                    <a:moveTo>
                      <a:pt x="1629" y="1504"/>
                    </a:moveTo>
                    <a:lnTo>
                      <a:pt x="1624" y="1506"/>
                    </a:lnTo>
                    <a:lnTo>
                      <a:pt x="1620" y="1507"/>
                    </a:lnTo>
                    <a:lnTo>
                      <a:pt x="1615" y="1509"/>
                    </a:lnTo>
                    <a:lnTo>
                      <a:pt x="1612" y="1513"/>
                    </a:lnTo>
                    <a:lnTo>
                      <a:pt x="1611" y="1517"/>
                    </a:lnTo>
                    <a:lnTo>
                      <a:pt x="1611" y="1522"/>
                    </a:lnTo>
                    <a:lnTo>
                      <a:pt x="1612" y="1526"/>
                    </a:lnTo>
                    <a:lnTo>
                      <a:pt x="1615" y="1531"/>
                    </a:lnTo>
                    <a:lnTo>
                      <a:pt x="1620" y="1533"/>
                    </a:lnTo>
                    <a:lnTo>
                      <a:pt x="1624" y="1535"/>
                    </a:lnTo>
                    <a:lnTo>
                      <a:pt x="1626" y="1535"/>
                    </a:lnTo>
                    <a:lnTo>
                      <a:pt x="1631" y="1533"/>
                    </a:lnTo>
                    <a:lnTo>
                      <a:pt x="1636" y="1531"/>
                    </a:lnTo>
                    <a:lnTo>
                      <a:pt x="1639" y="1528"/>
                    </a:lnTo>
                    <a:lnTo>
                      <a:pt x="1642" y="1522"/>
                    </a:lnTo>
                    <a:lnTo>
                      <a:pt x="1642" y="1517"/>
                    </a:lnTo>
                    <a:lnTo>
                      <a:pt x="1640" y="1513"/>
                    </a:lnTo>
                    <a:lnTo>
                      <a:pt x="1637" y="1509"/>
                    </a:lnTo>
                    <a:lnTo>
                      <a:pt x="1633" y="1506"/>
                    </a:lnTo>
                    <a:lnTo>
                      <a:pt x="1629" y="1504"/>
                    </a:lnTo>
                    <a:close/>
                    <a:moveTo>
                      <a:pt x="203" y="1504"/>
                    </a:moveTo>
                    <a:lnTo>
                      <a:pt x="198" y="1506"/>
                    </a:lnTo>
                    <a:lnTo>
                      <a:pt x="194" y="1509"/>
                    </a:lnTo>
                    <a:lnTo>
                      <a:pt x="191" y="1513"/>
                    </a:lnTo>
                    <a:lnTo>
                      <a:pt x="189" y="1517"/>
                    </a:lnTo>
                    <a:lnTo>
                      <a:pt x="189" y="1522"/>
                    </a:lnTo>
                    <a:lnTo>
                      <a:pt x="191" y="1528"/>
                    </a:lnTo>
                    <a:lnTo>
                      <a:pt x="195" y="1531"/>
                    </a:lnTo>
                    <a:lnTo>
                      <a:pt x="200" y="1533"/>
                    </a:lnTo>
                    <a:lnTo>
                      <a:pt x="204" y="1535"/>
                    </a:lnTo>
                    <a:lnTo>
                      <a:pt x="207" y="1535"/>
                    </a:lnTo>
                    <a:lnTo>
                      <a:pt x="211" y="1533"/>
                    </a:lnTo>
                    <a:lnTo>
                      <a:pt x="216" y="1531"/>
                    </a:lnTo>
                    <a:lnTo>
                      <a:pt x="217" y="1526"/>
                    </a:lnTo>
                    <a:lnTo>
                      <a:pt x="220" y="1522"/>
                    </a:lnTo>
                    <a:lnTo>
                      <a:pt x="220" y="1517"/>
                    </a:lnTo>
                    <a:lnTo>
                      <a:pt x="219" y="1513"/>
                    </a:lnTo>
                    <a:lnTo>
                      <a:pt x="216" y="1509"/>
                    </a:lnTo>
                    <a:lnTo>
                      <a:pt x="211" y="1507"/>
                    </a:lnTo>
                    <a:lnTo>
                      <a:pt x="207" y="1506"/>
                    </a:lnTo>
                    <a:lnTo>
                      <a:pt x="203" y="1504"/>
                    </a:lnTo>
                    <a:close/>
                    <a:moveTo>
                      <a:pt x="1640" y="1425"/>
                    </a:moveTo>
                    <a:lnTo>
                      <a:pt x="1634" y="1425"/>
                    </a:lnTo>
                    <a:lnTo>
                      <a:pt x="1630" y="1427"/>
                    </a:lnTo>
                    <a:lnTo>
                      <a:pt x="1627" y="1430"/>
                    </a:lnTo>
                    <a:lnTo>
                      <a:pt x="1624" y="1434"/>
                    </a:lnTo>
                    <a:lnTo>
                      <a:pt x="1623" y="1439"/>
                    </a:lnTo>
                    <a:lnTo>
                      <a:pt x="1623" y="1443"/>
                    </a:lnTo>
                    <a:lnTo>
                      <a:pt x="1624" y="1447"/>
                    </a:lnTo>
                    <a:lnTo>
                      <a:pt x="1627" y="1452"/>
                    </a:lnTo>
                    <a:lnTo>
                      <a:pt x="1631" y="1453"/>
                    </a:lnTo>
                    <a:lnTo>
                      <a:pt x="1636" y="1455"/>
                    </a:lnTo>
                    <a:lnTo>
                      <a:pt x="1637" y="1456"/>
                    </a:lnTo>
                    <a:lnTo>
                      <a:pt x="1643" y="1455"/>
                    </a:lnTo>
                    <a:lnTo>
                      <a:pt x="1647" y="1452"/>
                    </a:lnTo>
                    <a:lnTo>
                      <a:pt x="1650" y="1447"/>
                    </a:lnTo>
                    <a:lnTo>
                      <a:pt x="1652" y="1443"/>
                    </a:lnTo>
                    <a:lnTo>
                      <a:pt x="1652" y="1437"/>
                    </a:lnTo>
                    <a:lnTo>
                      <a:pt x="1650" y="1433"/>
                    </a:lnTo>
                    <a:lnTo>
                      <a:pt x="1647" y="1430"/>
                    </a:lnTo>
                    <a:lnTo>
                      <a:pt x="1645" y="1427"/>
                    </a:lnTo>
                    <a:lnTo>
                      <a:pt x="1640" y="1425"/>
                    </a:lnTo>
                    <a:close/>
                    <a:moveTo>
                      <a:pt x="191" y="1425"/>
                    </a:moveTo>
                    <a:lnTo>
                      <a:pt x="187" y="1427"/>
                    </a:lnTo>
                    <a:lnTo>
                      <a:pt x="182" y="1430"/>
                    </a:lnTo>
                    <a:lnTo>
                      <a:pt x="179" y="1433"/>
                    </a:lnTo>
                    <a:lnTo>
                      <a:pt x="178" y="1439"/>
                    </a:lnTo>
                    <a:lnTo>
                      <a:pt x="178" y="1443"/>
                    </a:lnTo>
                    <a:lnTo>
                      <a:pt x="181" y="1447"/>
                    </a:lnTo>
                    <a:lnTo>
                      <a:pt x="184" y="1452"/>
                    </a:lnTo>
                    <a:lnTo>
                      <a:pt x="188" y="1455"/>
                    </a:lnTo>
                    <a:lnTo>
                      <a:pt x="194" y="1456"/>
                    </a:lnTo>
                    <a:lnTo>
                      <a:pt x="195" y="1455"/>
                    </a:lnTo>
                    <a:lnTo>
                      <a:pt x="200" y="1453"/>
                    </a:lnTo>
                    <a:lnTo>
                      <a:pt x="204" y="1452"/>
                    </a:lnTo>
                    <a:lnTo>
                      <a:pt x="207" y="1447"/>
                    </a:lnTo>
                    <a:lnTo>
                      <a:pt x="208" y="1443"/>
                    </a:lnTo>
                    <a:lnTo>
                      <a:pt x="208" y="1439"/>
                    </a:lnTo>
                    <a:lnTo>
                      <a:pt x="207" y="1434"/>
                    </a:lnTo>
                    <a:lnTo>
                      <a:pt x="204" y="1430"/>
                    </a:lnTo>
                    <a:lnTo>
                      <a:pt x="200" y="1427"/>
                    </a:lnTo>
                    <a:lnTo>
                      <a:pt x="195" y="1425"/>
                    </a:lnTo>
                    <a:lnTo>
                      <a:pt x="191" y="1425"/>
                    </a:lnTo>
                    <a:close/>
                    <a:moveTo>
                      <a:pt x="1650" y="1347"/>
                    </a:moveTo>
                    <a:lnTo>
                      <a:pt x="1646" y="1347"/>
                    </a:lnTo>
                    <a:lnTo>
                      <a:pt x="1642" y="1348"/>
                    </a:lnTo>
                    <a:lnTo>
                      <a:pt x="1637" y="1351"/>
                    </a:lnTo>
                    <a:lnTo>
                      <a:pt x="1636" y="1354"/>
                    </a:lnTo>
                    <a:lnTo>
                      <a:pt x="1634" y="1360"/>
                    </a:lnTo>
                    <a:lnTo>
                      <a:pt x="1634" y="1364"/>
                    </a:lnTo>
                    <a:lnTo>
                      <a:pt x="1636" y="1368"/>
                    </a:lnTo>
                    <a:lnTo>
                      <a:pt x="1639" y="1371"/>
                    </a:lnTo>
                    <a:lnTo>
                      <a:pt x="1642" y="1374"/>
                    </a:lnTo>
                    <a:lnTo>
                      <a:pt x="1646" y="1376"/>
                    </a:lnTo>
                    <a:lnTo>
                      <a:pt x="1649" y="1376"/>
                    </a:lnTo>
                    <a:lnTo>
                      <a:pt x="1655" y="1376"/>
                    </a:lnTo>
                    <a:lnTo>
                      <a:pt x="1659" y="1373"/>
                    </a:lnTo>
                    <a:lnTo>
                      <a:pt x="1662" y="1368"/>
                    </a:lnTo>
                    <a:lnTo>
                      <a:pt x="1664" y="1363"/>
                    </a:lnTo>
                    <a:lnTo>
                      <a:pt x="1664" y="1358"/>
                    </a:lnTo>
                    <a:lnTo>
                      <a:pt x="1662" y="1354"/>
                    </a:lnTo>
                    <a:lnTo>
                      <a:pt x="1659" y="1351"/>
                    </a:lnTo>
                    <a:lnTo>
                      <a:pt x="1655" y="1348"/>
                    </a:lnTo>
                    <a:lnTo>
                      <a:pt x="1650" y="1347"/>
                    </a:lnTo>
                    <a:close/>
                    <a:moveTo>
                      <a:pt x="179" y="1347"/>
                    </a:moveTo>
                    <a:lnTo>
                      <a:pt x="175" y="1348"/>
                    </a:lnTo>
                    <a:lnTo>
                      <a:pt x="172" y="1351"/>
                    </a:lnTo>
                    <a:lnTo>
                      <a:pt x="169" y="1354"/>
                    </a:lnTo>
                    <a:lnTo>
                      <a:pt x="168" y="1358"/>
                    </a:lnTo>
                    <a:lnTo>
                      <a:pt x="168" y="1363"/>
                    </a:lnTo>
                    <a:lnTo>
                      <a:pt x="169" y="1368"/>
                    </a:lnTo>
                    <a:lnTo>
                      <a:pt x="172" y="1373"/>
                    </a:lnTo>
                    <a:lnTo>
                      <a:pt x="176" y="1376"/>
                    </a:lnTo>
                    <a:lnTo>
                      <a:pt x="182" y="1376"/>
                    </a:lnTo>
                    <a:lnTo>
                      <a:pt x="184" y="1376"/>
                    </a:lnTo>
                    <a:lnTo>
                      <a:pt x="189" y="1374"/>
                    </a:lnTo>
                    <a:lnTo>
                      <a:pt x="192" y="1371"/>
                    </a:lnTo>
                    <a:lnTo>
                      <a:pt x="195" y="1368"/>
                    </a:lnTo>
                    <a:lnTo>
                      <a:pt x="197" y="1364"/>
                    </a:lnTo>
                    <a:lnTo>
                      <a:pt x="197" y="1360"/>
                    </a:lnTo>
                    <a:lnTo>
                      <a:pt x="195" y="1354"/>
                    </a:lnTo>
                    <a:lnTo>
                      <a:pt x="192" y="1351"/>
                    </a:lnTo>
                    <a:lnTo>
                      <a:pt x="189" y="1348"/>
                    </a:lnTo>
                    <a:lnTo>
                      <a:pt x="185" y="1347"/>
                    </a:lnTo>
                    <a:lnTo>
                      <a:pt x="179" y="1347"/>
                    </a:lnTo>
                    <a:close/>
                    <a:moveTo>
                      <a:pt x="169" y="1266"/>
                    </a:moveTo>
                    <a:lnTo>
                      <a:pt x="163" y="1268"/>
                    </a:lnTo>
                    <a:lnTo>
                      <a:pt x="160" y="1271"/>
                    </a:lnTo>
                    <a:lnTo>
                      <a:pt x="157" y="1275"/>
                    </a:lnTo>
                    <a:lnTo>
                      <a:pt x="156" y="1279"/>
                    </a:lnTo>
                    <a:lnTo>
                      <a:pt x="156" y="1284"/>
                    </a:lnTo>
                    <a:lnTo>
                      <a:pt x="157" y="1290"/>
                    </a:lnTo>
                    <a:lnTo>
                      <a:pt x="160" y="1294"/>
                    </a:lnTo>
                    <a:lnTo>
                      <a:pt x="166" y="1295"/>
                    </a:lnTo>
                    <a:lnTo>
                      <a:pt x="171" y="1297"/>
                    </a:lnTo>
                    <a:lnTo>
                      <a:pt x="173" y="1297"/>
                    </a:lnTo>
                    <a:lnTo>
                      <a:pt x="178" y="1295"/>
                    </a:lnTo>
                    <a:lnTo>
                      <a:pt x="181" y="1293"/>
                    </a:lnTo>
                    <a:lnTo>
                      <a:pt x="184" y="1290"/>
                    </a:lnTo>
                    <a:lnTo>
                      <a:pt x="185" y="1285"/>
                    </a:lnTo>
                    <a:lnTo>
                      <a:pt x="185" y="1279"/>
                    </a:lnTo>
                    <a:lnTo>
                      <a:pt x="184" y="1275"/>
                    </a:lnTo>
                    <a:lnTo>
                      <a:pt x="181" y="1271"/>
                    </a:lnTo>
                    <a:lnTo>
                      <a:pt x="178" y="1269"/>
                    </a:lnTo>
                    <a:lnTo>
                      <a:pt x="173" y="1266"/>
                    </a:lnTo>
                    <a:lnTo>
                      <a:pt x="169" y="1266"/>
                    </a:lnTo>
                    <a:close/>
                    <a:moveTo>
                      <a:pt x="1662" y="1266"/>
                    </a:moveTo>
                    <a:lnTo>
                      <a:pt x="1658" y="1266"/>
                    </a:lnTo>
                    <a:lnTo>
                      <a:pt x="1653" y="1269"/>
                    </a:lnTo>
                    <a:lnTo>
                      <a:pt x="1649" y="1271"/>
                    </a:lnTo>
                    <a:lnTo>
                      <a:pt x="1646" y="1275"/>
                    </a:lnTo>
                    <a:lnTo>
                      <a:pt x="1645" y="1279"/>
                    </a:lnTo>
                    <a:lnTo>
                      <a:pt x="1645" y="1285"/>
                    </a:lnTo>
                    <a:lnTo>
                      <a:pt x="1647" y="1290"/>
                    </a:lnTo>
                    <a:lnTo>
                      <a:pt x="1649" y="1293"/>
                    </a:lnTo>
                    <a:lnTo>
                      <a:pt x="1653" y="1295"/>
                    </a:lnTo>
                    <a:lnTo>
                      <a:pt x="1658" y="1297"/>
                    </a:lnTo>
                    <a:lnTo>
                      <a:pt x="1661" y="1297"/>
                    </a:lnTo>
                    <a:lnTo>
                      <a:pt x="1665" y="1295"/>
                    </a:lnTo>
                    <a:lnTo>
                      <a:pt x="1669" y="1294"/>
                    </a:lnTo>
                    <a:lnTo>
                      <a:pt x="1674" y="1290"/>
                    </a:lnTo>
                    <a:lnTo>
                      <a:pt x="1675" y="1284"/>
                    </a:lnTo>
                    <a:lnTo>
                      <a:pt x="1675" y="1279"/>
                    </a:lnTo>
                    <a:lnTo>
                      <a:pt x="1674" y="1275"/>
                    </a:lnTo>
                    <a:lnTo>
                      <a:pt x="1671" y="1271"/>
                    </a:lnTo>
                    <a:lnTo>
                      <a:pt x="1666" y="1268"/>
                    </a:lnTo>
                    <a:lnTo>
                      <a:pt x="1662" y="1266"/>
                    </a:lnTo>
                    <a:close/>
                    <a:moveTo>
                      <a:pt x="1674" y="1187"/>
                    </a:moveTo>
                    <a:lnTo>
                      <a:pt x="1669" y="1187"/>
                    </a:lnTo>
                    <a:lnTo>
                      <a:pt x="1665" y="1189"/>
                    </a:lnTo>
                    <a:lnTo>
                      <a:pt x="1661" y="1192"/>
                    </a:lnTo>
                    <a:lnTo>
                      <a:pt x="1658" y="1196"/>
                    </a:lnTo>
                    <a:lnTo>
                      <a:pt x="1656" y="1201"/>
                    </a:lnTo>
                    <a:lnTo>
                      <a:pt x="1656" y="1205"/>
                    </a:lnTo>
                    <a:lnTo>
                      <a:pt x="1658" y="1209"/>
                    </a:lnTo>
                    <a:lnTo>
                      <a:pt x="1661" y="1214"/>
                    </a:lnTo>
                    <a:lnTo>
                      <a:pt x="1665" y="1217"/>
                    </a:lnTo>
                    <a:lnTo>
                      <a:pt x="1669" y="1218"/>
                    </a:lnTo>
                    <a:lnTo>
                      <a:pt x="1671" y="1218"/>
                    </a:lnTo>
                    <a:lnTo>
                      <a:pt x="1677" y="1217"/>
                    </a:lnTo>
                    <a:lnTo>
                      <a:pt x="1681" y="1214"/>
                    </a:lnTo>
                    <a:lnTo>
                      <a:pt x="1684" y="1209"/>
                    </a:lnTo>
                    <a:lnTo>
                      <a:pt x="1687" y="1205"/>
                    </a:lnTo>
                    <a:lnTo>
                      <a:pt x="1685" y="1199"/>
                    </a:lnTo>
                    <a:lnTo>
                      <a:pt x="1684" y="1195"/>
                    </a:lnTo>
                    <a:lnTo>
                      <a:pt x="1683" y="1192"/>
                    </a:lnTo>
                    <a:lnTo>
                      <a:pt x="1678" y="1189"/>
                    </a:lnTo>
                    <a:lnTo>
                      <a:pt x="1674" y="1187"/>
                    </a:lnTo>
                    <a:close/>
                    <a:moveTo>
                      <a:pt x="157" y="1187"/>
                    </a:moveTo>
                    <a:lnTo>
                      <a:pt x="153" y="1189"/>
                    </a:lnTo>
                    <a:lnTo>
                      <a:pt x="149" y="1192"/>
                    </a:lnTo>
                    <a:lnTo>
                      <a:pt x="146" y="1195"/>
                    </a:lnTo>
                    <a:lnTo>
                      <a:pt x="144" y="1199"/>
                    </a:lnTo>
                    <a:lnTo>
                      <a:pt x="144" y="1205"/>
                    </a:lnTo>
                    <a:lnTo>
                      <a:pt x="146" y="1209"/>
                    </a:lnTo>
                    <a:lnTo>
                      <a:pt x="150" y="1214"/>
                    </a:lnTo>
                    <a:lnTo>
                      <a:pt x="154" y="1217"/>
                    </a:lnTo>
                    <a:lnTo>
                      <a:pt x="159" y="1218"/>
                    </a:lnTo>
                    <a:lnTo>
                      <a:pt x="162" y="1218"/>
                    </a:lnTo>
                    <a:lnTo>
                      <a:pt x="166" y="1217"/>
                    </a:lnTo>
                    <a:lnTo>
                      <a:pt x="171" y="1214"/>
                    </a:lnTo>
                    <a:lnTo>
                      <a:pt x="173" y="1209"/>
                    </a:lnTo>
                    <a:lnTo>
                      <a:pt x="175" y="1205"/>
                    </a:lnTo>
                    <a:lnTo>
                      <a:pt x="175" y="1201"/>
                    </a:lnTo>
                    <a:lnTo>
                      <a:pt x="173" y="1196"/>
                    </a:lnTo>
                    <a:lnTo>
                      <a:pt x="171" y="1192"/>
                    </a:lnTo>
                    <a:lnTo>
                      <a:pt x="166" y="1189"/>
                    </a:lnTo>
                    <a:lnTo>
                      <a:pt x="162" y="1187"/>
                    </a:lnTo>
                    <a:lnTo>
                      <a:pt x="157" y="1187"/>
                    </a:lnTo>
                    <a:close/>
                    <a:moveTo>
                      <a:pt x="1685" y="1109"/>
                    </a:moveTo>
                    <a:lnTo>
                      <a:pt x="1680" y="1109"/>
                    </a:lnTo>
                    <a:lnTo>
                      <a:pt x="1675" y="1110"/>
                    </a:lnTo>
                    <a:lnTo>
                      <a:pt x="1672" y="1113"/>
                    </a:lnTo>
                    <a:lnTo>
                      <a:pt x="1669" y="1116"/>
                    </a:lnTo>
                    <a:lnTo>
                      <a:pt x="1668" y="1120"/>
                    </a:lnTo>
                    <a:lnTo>
                      <a:pt x="1668" y="1126"/>
                    </a:lnTo>
                    <a:lnTo>
                      <a:pt x="1669" y="1130"/>
                    </a:lnTo>
                    <a:lnTo>
                      <a:pt x="1672" y="1133"/>
                    </a:lnTo>
                    <a:lnTo>
                      <a:pt x="1677" y="1136"/>
                    </a:lnTo>
                    <a:lnTo>
                      <a:pt x="1681" y="1138"/>
                    </a:lnTo>
                    <a:lnTo>
                      <a:pt x="1683" y="1138"/>
                    </a:lnTo>
                    <a:lnTo>
                      <a:pt x="1688" y="1138"/>
                    </a:lnTo>
                    <a:lnTo>
                      <a:pt x="1693" y="1135"/>
                    </a:lnTo>
                    <a:lnTo>
                      <a:pt x="1696" y="1130"/>
                    </a:lnTo>
                    <a:lnTo>
                      <a:pt x="1697" y="1125"/>
                    </a:lnTo>
                    <a:lnTo>
                      <a:pt x="1697" y="1120"/>
                    </a:lnTo>
                    <a:lnTo>
                      <a:pt x="1696" y="1116"/>
                    </a:lnTo>
                    <a:lnTo>
                      <a:pt x="1693" y="1113"/>
                    </a:lnTo>
                    <a:lnTo>
                      <a:pt x="1690" y="1110"/>
                    </a:lnTo>
                    <a:lnTo>
                      <a:pt x="1685" y="1109"/>
                    </a:lnTo>
                    <a:close/>
                    <a:moveTo>
                      <a:pt x="146" y="1109"/>
                    </a:moveTo>
                    <a:lnTo>
                      <a:pt x="141" y="1110"/>
                    </a:lnTo>
                    <a:lnTo>
                      <a:pt x="137" y="1113"/>
                    </a:lnTo>
                    <a:lnTo>
                      <a:pt x="135" y="1116"/>
                    </a:lnTo>
                    <a:lnTo>
                      <a:pt x="133" y="1120"/>
                    </a:lnTo>
                    <a:lnTo>
                      <a:pt x="133" y="1125"/>
                    </a:lnTo>
                    <a:lnTo>
                      <a:pt x="134" y="1129"/>
                    </a:lnTo>
                    <a:lnTo>
                      <a:pt x="137" y="1133"/>
                    </a:lnTo>
                    <a:lnTo>
                      <a:pt x="140" y="1136"/>
                    </a:lnTo>
                    <a:lnTo>
                      <a:pt x="144" y="1138"/>
                    </a:lnTo>
                    <a:lnTo>
                      <a:pt x="149" y="1138"/>
                    </a:lnTo>
                    <a:lnTo>
                      <a:pt x="150" y="1138"/>
                    </a:lnTo>
                    <a:lnTo>
                      <a:pt x="154" y="1136"/>
                    </a:lnTo>
                    <a:lnTo>
                      <a:pt x="159" y="1133"/>
                    </a:lnTo>
                    <a:lnTo>
                      <a:pt x="162" y="1130"/>
                    </a:lnTo>
                    <a:lnTo>
                      <a:pt x="163" y="1126"/>
                    </a:lnTo>
                    <a:lnTo>
                      <a:pt x="163" y="1122"/>
                    </a:lnTo>
                    <a:lnTo>
                      <a:pt x="162" y="1116"/>
                    </a:lnTo>
                    <a:lnTo>
                      <a:pt x="159" y="1113"/>
                    </a:lnTo>
                    <a:lnTo>
                      <a:pt x="156" y="1110"/>
                    </a:lnTo>
                    <a:lnTo>
                      <a:pt x="152" y="1109"/>
                    </a:lnTo>
                    <a:lnTo>
                      <a:pt x="146" y="1109"/>
                    </a:lnTo>
                    <a:close/>
                    <a:moveTo>
                      <a:pt x="1696" y="1028"/>
                    </a:moveTo>
                    <a:lnTo>
                      <a:pt x="1691" y="1030"/>
                    </a:lnTo>
                    <a:lnTo>
                      <a:pt x="1687" y="1031"/>
                    </a:lnTo>
                    <a:lnTo>
                      <a:pt x="1683" y="1034"/>
                    </a:lnTo>
                    <a:lnTo>
                      <a:pt x="1681" y="1037"/>
                    </a:lnTo>
                    <a:lnTo>
                      <a:pt x="1680" y="1041"/>
                    </a:lnTo>
                    <a:lnTo>
                      <a:pt x="1680" y="1047"/>
                    </a:lnTo>
                    <a:lnTo>
                      <a:pt x="1681" y="1052"/>
                    </a:lnTo>
                    <a:lnTo>
                      <a:pt x="1684" y="1055"/>
                    </a:lnTo>
                    <a:lnTo>
                      <a:pt x="1687" y="1057"/>
                    </a:lnTo>
                    <a:lnTo>
                      <a:pt x="1691" y="1059"/>
                    </a:lnTo>
                    <a:lnTo>
                      <a:pt x="1694" y="1059"/>
                    </a:lnTo>
                    <a:lnTo>
                      <a:pt x="1699" y="1057"/>
                    </a:lnTo>
                    <a:lnTo>
                      <a:pt x="1704" y="1055"/>
                    </a:lnTo>
                    <a:lnTo>
                      <a:pt x="1707" y="1052"/>
                    </a:lnTo>
                    <a:lnTo>
                      <a:pt x="1709" y="1046"/>
                    </a:lnTo>
                    <a:lnTo>
                      <a:pt x="1709" y="1041"/>
                    </a:lnTo>
                    <a:lnTo>
                      <a:pt x="1707" y="1037"/>
                    </a:lnTo>
                    <a:lnTo>
                      <a:pt x="1704" y="1033"/>
                    </a:lnTo>
                    <a:lnTo>
                      <a:pt x="1700" y="1030"/>
                    </a:lnTo>
                    <a:lnTo>
                      <a:pt x="1696" y="1028"/>
                    </a:lnTo>
                    <a:close/>
                    <a:moveTo>
                      <a:pt x="135" y="1028"/>
                    </a:moveTo>
                    <a:lnTo>
                      <a:pt x="130" y="1030"/>
                    </a:lnTo>
                    <a:lnTo>
                      <a:pt x="127" y="1033"/>
                    </a:lnTo>
                    <a:lnTo>
                      <a:pt x="124" y="1037"/>
                    </a:lnTo>
                    <a:lnTo>
                      <a:pt x="122" y="1041"/>
                    </a:lnTo>
                    <a:lnTo>
                      <a:pt x="122" y="1046"/>
                    </a:lnTo>
                    <a:lnTo>
                      <a:pt x="124" y="1052"/>
                    </a:lnTo>
                    <a:lnTo>
                      <a:pt x="127" y="1055"/>
                    </a:lnTo>
                    <a:lnTo>
                      <a:pt x="131" y="1057"/>
                    </a:lnTo>
                    <a:lnTo>
                      <a:pt x="137" y="1059"/>
                    </a:lnTo>
                    <a:lnTo>
                      <a:pt x="138" y="1059"/>
                    </a:lnTo>
                    <a:lnTo>
                      <a:pt x="144" y="1057"/>
                    </a:lnTo>
                    <a:lnTo>
                      <a:pt x="147" y="1055"/>
                    </a:lnTo>
                    <a:lnTo>
                      <a:pt x="150" y="1052"/>
                    </a:lnTo>
                    <a:lnTo>
                      <a:pt x="152" y="1047"/>
                    </a:lnTo>
                    <a:lnTo>
                      <a:pt x="152" y="1041"/>
                    </a:lnTo>
                    <a:lnTo>
                      <a:pt x="150" y="1037"/>
                    </a:lnTo>
                    <a:lnTo>
                      <a:pt x="147" y="1034"/>
                    </a:lnTo>
                    <a:lnTo>
                      <a:pt x="144" y="1031"/>
                    </a:lnTo>
                    <a:lnTo>
                      <a:pt x="140" y="1030"/>
                    </a:lnTo>
                    <a:lnTo>
                      <a:pt x="135" y="1028"/>
                    </a:lnTo>
                    <a:close/>
                    <a:moveTo>
                      <a:pt x="1707" y="949"/>
                    </a:moveTo>
                    <a:lnTo>
                      <a:pt x="1703" y="949"/>
                    </a:lnTo>
                    <a:lnTo>
                      <a:pt x="1699" y="951"/>
                    </a:lnTo>
                    <a:lnTo>
                      <a:pt x="1694" y="954"/>
                    </a:lnTo>
                    <a:lnTo>
                      <a:pt x="1691" y="958"/>
                    </a:lnTo>
                    <a:lnTo>
                      <a:pt x="1690" y="963"/>
                    </a:lnTo>
                    <a:lnTo>
                      <a:pt x="1690" y="967"/>
                    </a:lnTo>
                    <a:lnTo>
                      <a:pt x="1691" y="971"/>
                    </a:lnTo>
                    <a:lnTo>
                      <a:pt x="1694" y="976"/>
                    </a:lnTo>
                    <a:lnTo>
                      <a:pt x="1699" y="979"/>
                    </a:lnTo>
                    <a:lnTo>
                      <a:pt x="1703" y="980"/>
                    </a:lnTo>
                    <a:lnTo>
                      <a:pt x="1706" y="980"/>
                    </a:lnTo>
                    <a:lnTo>
                      <a:pt x="1710" y="979"/>
                    </a:lnTo>
                    <a:lnTo>
                      <a:pt x="1715" y="976"/>
                    </a:lnTo>
                    <a:lnTo>
                      <a:pt x="1719" y="971"/>
                    </a:lnTo>
                    <a:lnTo>
                      <a:pt x="1720" y="967"/>
                    </a:lnTo>
                    <a:lnTo>
                      <a:pt x="1720" y="963"/>
                    </a:lnTo>
                    <a:lnTo>
                      <a:pt x="1719" y="957"/>
                    </a:lnTo>
                    <a:lnTo>
                      <a:pt x="1716" y="954"/>
                    </a:lnTo>
                    <a:lnTo>
                      <a:pt x="1712" y="951"/>
                    </a:lnTo>
                    <a:lnTo>
                      <a:pt x="1707" y="949"/>
                    </a:lnTo>
                    <a:close/>
                    <a:moveTo>
                      <a:pt x="124" y="949"/>
                    </a:moveTo>
                    <a:lnTo>
                      <a:pt x="119" y="951"/>
                    </a:lnTo>
                    <a:lnTo>
                      <a:pt x="115" y="954"/>
                    </a:lnTo>
                    <a:lnTo>
                      <a:pt x="112" y="957"/>
                    </a:lnTo>
                    <a:lnTo>
                      <a:pt x="111" y="963"/>
                    </a:lnTo>
                    <a:lnTo>
                      <a:pt x="111" y="967"/>
                    </a:lnTo>
                    <a:lnTo>
                      <a:pt x="112" y="971"/>
                    </a:lnTo>
                    <a:lnTo>
                      <a:pt x="115" y="976"/>
                    </a:lnTo>
                    <a:lnTo>
                      <a:pt x="121" y="979"/>
                    </a:lnTo>
                    <a:lnTo>
                      <a:pt x="125" y="980"/>
                    </a:lnTo>
                    <a:lnTo>
                      <a:pt x="128" y="980"/>
                    </a:lnTo>
                    <a:lnTo>
                      <a:pt x="133" y="979"/>
                    </a:lnTo>
                    <a:lnTo>
                      <a:pt x="135" y="976"/>
                    </a:lnTo>
                    <a:lnTo>
                      <a:pt x="138" y="971"/>
                    </a:lnTo>
                    <a:lnTo>
                      <a:pt x="140" y="967"/>
                    </a:lnTo>
                    <a:lnTo>
                      <a:pt x="140" y="963"/>
                    </a:lnTo>
                    <a:lnTo>
                      <a:pt x="138" y="958"/>
                    </a:lnTo>
                    <a:lnTo>
                      <a:pt x="137" y="954"/>
                    </a:lnTo>
                    <a:lnTo>
                      <a:pt x="133" y="951"/>
                    </a:lnTo>
                    <a:lnTo>
                      <a:pt x="128" y="949"/>
                    </a:lnTo>
                    <a:lnTo>
                      <a:pt x="124" y="949"/>
                    </a:lnTo>
                    <a:close/>
                    <a:moveTo>
                      <a:pt x="1719" y="871"/>
                    </a:moveTo>
                    <a:lnTo>
                      <a:pt x="1713" y="871"/>
                    </a:lnTo>
                    <a:lnTo>
                      <a:pt x="1709" y="872"/>
                    </a:lnTo>
                    <a:lnTo>
                      <a:pt x="1706" y="875"/>
                    </a:lnTo>
                    <a:lnTo>
                      <a:pt x="1703" y="878"/>
                    </a:lnTo>
                    <a:lnTo>
                      <a:pt x="1701" y="884"/>
                    </a:lnTo>
                    <a:lnTo>
                      <a:pt x="1701" y="888"/>
                    </a:lnTo>
                    <a:lnTo>
                      <a:pt x="1703" y="893"/>
                    </a:lnTo>
                    <a:lnTo>
                      <a:pt x="1706" y="895"/>
                    </a:lnTo>
                    <a:lnTo>
                      <a:pt x="1710" y="898"/>
                    </a:lnTo>
                    <a:lnTo>
                      <a:pt x="1715" y="900"/>
                    </a:lnTo>
                    <a:lnTo>
                      <a:pt x="1716" y="900"/>
                    </a:lnTo>
                    <a:lnTo>
                      <a:pt x="1722" y="900"/>
                    </a:lnTo>
                    <a:lnTo>
                      <a:pt x="1726" y="897"/>
                    </a:lnTo>
                    <a:lnTo>
                      <a:pt x="1729" y="893"/>
                    </a:lnTo>
                    <a:lnTo>
                      <a:pt x="1731" y="887"/>
                    </a:lnTo>
                    <a:lnTo>
                      <a:pt x="1731" y="882"/>
                    </a:lnTo>
                    <a:lnTo>
                      <a:pt x="1729" y="878"/>
                    </a:lnTo>
                    <a:lnTo>
                      <a:pt x="1728" y="875"/>
                    </a:lnTo>
                    <a:lnTo>
                      <a:pt x="1723" y="872"/>
                    </a:lnTo>
                    <a:lnTo>
                      <a:pt x="1719" y="871"/>
                    </a:lnTo>
                    <a:close/>
                    <a:moveTo>
                      <a:pt x="112" y="871"/>
                    </a:moveTo>
                    <a:lnTo>
                      <a:pt x="108" y="872"/>
                    </a:lnTo>
                    <a:lnTo>
                      <a:pt x="103" y="875"/>
                    </a:lnTo>
                    <a:lnTo>
                      <a:pt x="100" y="878"/>
                    </a:lnTo>
                    <a:lnTo>
                      <a:pt x="99" y="882"/>
                    </a:lnTo>
                    <a:lnTo>
                      <a:pt x="99" y="887"/>
                    </a:lnTo>
                    <a:lnTo>
                      <a:pt x="100" y="893"/>
                    </a:lnTo>
                    <a:lnTo>
                      <a:pt x="105" y="897"/>
                    </a:lnTo>
                    <a:lnTo>
                      <a:pt x="109" y="900"/>
                    </a:lnTo>
                    <a:lnTo>
                      <a:pt x="114" y="900"/>
                    </a:lnTo>
                    <a:lnTo>
                      <a:pt x="117" y="900"/>
                    </a:lnTo>
                    <a:lnTo>
                      <a:pt x="121" y="898"/>
                    </a:lnTo>
                    <a:lnTo>
                      <a:pt x="125" y="895"/>
                    </a:lnTo>
                    <a:lnTo>
                      <a:pt x="128" y="893"/>
                    </a:lnTo>
                    <a:lnTo>
                      <a:pt x="130" y="888"/>
                    </a:lnTo>
                    <a:lnTo>
                      <a:pt x="130" y="884"/>
                    </a:lnTo>
                    <a:lnTo>
                      <a:pt x="128" y="878"/>
                    </a:lnTo>
                    <a:lnTo>
                      <a:pt x="125" y="875"/>
                    </a:lnTo>
                    <a:lnTo>
                      <a:pt x="121" y="872"/>
                    </a:lnTo>
                    <a:lnTo>
                      <a:pt x="117" y="871"/>
                    </a:lnTo>
                    <a:lnTo>
                      <a:pt x="112" y="871"/>
                    </a:lnTo>
                    <a:close/>
                    <a:moveTo>
                      <a:pt x="1731" y="792"/>
                    </a:moveTo>
                    <a:lnTo>
                      <a:pt x="1725" y="792"/>
                    </a:lnTo>
                    <a:lnTo>
                      <a:pt x="1720" y="793"/>
                    </a:lnTo>
                    <a:lnTo>
                      <a:pt x="1718" y="795"/>
                    </a:lnTo>
                    <a:lnTo>
                      <a:pt x="1715" y="799"/>
                    </a:lnTo>
                    <a:lnTo>
                      <a:pt x="1713" y="803"/>
                    </a:lnTo>
                    <a:lnTo>
                      <a:pt x="1713" y="809"/>
                    </a:lnTo>
                    <a:lnTo>
                      <a:pt x="1715" y="814"/>
                    </a:lnTo>
                    <a:lnTo>
                      <a:pt x="1718" y="817"/>
                    </a:lnTo>
                    <a:lnTo>
                      <a:pt x="1720" y="820"/>
                    </a:lnTo>
                    <a:lnTo>
                      <a:pt x="1726" y="821"/>
                    </a:lnTo>
                    <a:lnTo>
                      <a:pt x="1728" y="821"/>
                    </a:lnTo>
                    <a:lnTo>
                      <a:pt x="1734" y="820"/>
                    </a:lnTo>
                    <a:lnTo>
                      <a:pt x="1738" y="818"/>
                    </a:lnTo>
                    <a:lnTo>
                      <a:pt x="1741" y="814"/>
                    </a:lnTo>
                    <a:lnTo>
                      <a:pt x="1742" y="808"/>
                    </a:lnTo>
                    <a:lnTo>
                      <a:pt x="1742" y="803"/>
                    </a:lnTo>
                    <a:lnTo>
                      <a:pt x="1741" y="799"/>
                    </a:lnTo>
                    <a:lnTo>
                      <a:pt x="1738" y="795"/>
                    </a:lnTo>
                    <a:lnTo>
                      <a:pt x="1735" y="792"/>
                    </a:lnTo>
                    <a:lnTo>
                      <a:pt x="1731" y="792"/>
                    </a:lnTo>
                    <a:close/>
                    <a:moveTo>
                      <a:pt x="100" y="792"/>
                    </a:moveTo>
                    <a:lnTo>
                      <a:pt x="96" y="792"/>
                    </a:lnTo>
                    <a:lnTo>
                      <a:pt x="92" y="795"/>
                    </a:lnTo>
                    <a:lnTo>
                      <a:pt x="90" y="799"/>
                    </a:lnTo>
                    <a:lnTo>
                      <a:pt x="89" y="803"/>
                    </a:lnTo>
                    <a:lnTo>
                      <a:pt x="87" y="808"/>
                    </a:lnTo>
                    <a:lnTo>
                      <a:pt x="90" y="814"/>
                    </a:lnTo>
                    <a:lnTo>
                      <a:pt x="93" y="818"/>
                    </a:lnTo>
                    <a:lnTo>
                      <a:pt x="98" y="820"/>
                    </a:lnTo>
                    <a:lnTo>
                      <a:pt x="103" y="821"/>
                    </a:lnTo>
                    <a:lnTo>
                      <a:pt x="105" y="821"/>
                    </a:lnTo>
                    <a:lnTo>
                      <a:pt x="109" y="820"/>
                    </a:lnTo>
                    <a:lnTo>
                      <a:pt x="114" y="817"/>
                    </a:lnTo>
                    <a:lnTo>
                      <a:pt x="117" y="814"/>
                    </a:lnTo>
                    <a:lnTo>
                      <a:pt x="118" y="809"/>
                    </a:lnTo>
                    <a:lnTo>
                      <a:pt x="118" y="803"/>
                    </a:lnTo>
                    <a:lnTo>
                      <a:pt x="117" y="799"/>
                    </a:lnTo>
                    <a:lnTo>
                      <a:pt x="114" y="795"/>
                    </a:lnTo>
                    <a:lnTo>
                      <a:pt x="111" y="793"/>
                    </a:lnTo>
                    <a:lnTo>
                      <a:pt x="106" y="792"/>
                    </a:lnTo>
                    <a:lnTo>
                      <a:pt x="100" y="792"/>
                    </a:lnTo>
                    <a:close/>
                    <a:moveTo>
                      <a:pt x="1741" y="711"/>
                    </a:moveTo>
                    <a:lnTo>
                      <a:pt x="1737" y="711"/>
                    </a:lnTo>
                    <a:lnTo>
                      <a:pt x="1732" y="713"/>
                    </a:lnTo>
                    <a:lnTo>
                      <a:pt x="1728" y="716"/>
                    </a:lnTo>
                    <a:lnTo>
                      <a:pt x="1726" y="720"/>
                    </a:lnTo>
                    <a:lnTo>
                      <a:pt x="1725" y="725"/>
                    </a:lnTo>
                    <a:lnTo>
                      <a:pt x="1725" y="729"/>
                    </a:lnTo>
                    <a:lnTo>
                      <a:pt x="1726" y="733"/>
                    </a:lnTo>
                    <a:lnTo>
                      <a:pt x="1729" y="738"/>
                    </a:lnTo>
                    <a:lnTo>
                      <a:pt x="1732" y="741"/>
                    </a:lnTo>
                    <a:lnTo>
                      <a:pt x="1737" y="742"/>
                    </a:lnTo>
                    <a:lnTo>
                      <a:pt x="1739" y="742"/>
                    </a:lnTo>
                    <a:lnTo>
                      <a:pt x="1744" y="741"/>
                    </a:lnTo>
                    <a:lnTo>
                      <a:pt x="1748" y="738"/>
                    </a:lnTo>
                    <a:lnTo>
                      <a:pt x="1753" y="733"/>
                    </a:lnTo>
                    <a:lnTo>
                      <a:pt x="1754" y="729"/>
                    </a:lnTo>
                    <a:lnTo>
                      <a:pt x="1754" y="725"/>
                    </a:lnTo>
                    <a:lnTo>
                      <a:pt x="1753" y="720"/>
                    </a:lnTo>
                    <a:lnTo>
                      <a:pt x="1750" y="716"/>
                    </a:lnTo>
                    <a:lnTo>
                      <a:pt x="1745" y="713"/>
                    </a:lnTo>
                    <a:lnTo>
                      <a:pt x="1741" y="711"/>
                    </a:lnTo>
                    <a:close/>
                    <a:moveTo>
                      <a:pt x="90" y="711"/>
                    </a:moveTo>
                    <a:lnTo>
                      <a:pt x="84" y="713"/>
                    </a:lnTo>
                    <a:lnTo>
                      <a:pt x="81" y="716"/>
                    </a:lnTo>
                    <a:lnTo>
                      <a:pt x="79" y="720"/>
                    </a:lnTo>
                    <a:lnTo>
                      <a:pt x="77" y="725"/>
                    </a:lnTo>
                    <a:lnTo>
                      <a:pt x="77" y="729"/>
                    </a:lnTo>
                    <a:lnTo>
                      <a:pt x="79" y="733"/>
                    </a:lnTo>
                    <a:lnTo>
                      <a:pt x="81" y="738"/>
                    </a:lnTo>
                    <a:lnTo>
                      <a:pt x="86" y="741"/>
                    </a:lnTo>
                    <a:lnTo>
                      <a:pt x="92" y="742"/>
                    </a:lnTo>
                    <a:lnTo>
                      <a:pt x="93" y="742"/>
                    </a:lnTo>
                    <a:lnTo>
                      <a:pt x="99" y="741"/>
                    </a:lnTo>
                    <a:lnTo>
                      <a:pt x="102" y="738"/>
                    </a:lnTo>
                    <a:lnTo>
                      <a:pt x="105" y="733"/>
                    </a:lnTo>
                    <a:lnTo>
                      <a:pt x="106" y="729"/>
                    </a:lnTo>
                    <a:lnTo>
                      <a:pt x="106" y="725"/>
                    </a:lnTo>
                    <a:lnTo>
                      <a:pt x="105" y="720"/>
                    </a:lnTo>
                    <a:lnTo>
                      <a:pt x="102" y="716"/>
                    </a:lnTo>
                    <a:lnTo>
                      <a:pt x="99" y="713"/>
                    </a:lnTo>
                    <a:lnTo>
                      <a:pt x="95" y="711"/>
                    </a:lnTo>
                    <a:lnTo>
                      <a:pt x="90" y="711"/>
                    </a:lnTo>
                    <a:close/>
                    <a:moveTo>
                      <a:pt x="1753" y="633"/>
                    </a:moveTo>
                    <a:lnTo>
                      <a:pt x="1748" y="633"/>
                    </a:lnTo>
                    <a:lnTo>
                      <a:pt x="1744" y="634"/>
                    </a:lnTo>
                    <a:lnTo>
                      <a:pt x="1739" y="637"/>
                    </a:lnTo>
                    <a:lnTo>
                      <a:pt x="1737" y="640"/>
                    </a:lnTo>
                    <a:lnTo>
                      <a:pt x="1735" y="646"/>
                    </a:lnTo>
                    <a:lnTo>
                      <a:pt x="1735" y="650"/>
                    </a:lnTo>
                    <a:lnTo>
                      <a:pt x="1737" y="655"/>
                    </a:lnTo>
                    <a:lnTo>
                      <a:pt x="1739" y="657"/>
                    </a:lnTo>
                    <a:lnTo>
                      <a:pt x="1744" y="660"/>
                    </a:lnTo>
                    <a:lnTo>
                      <a:pt x="1748" y="662"/>
                    </a:lnTo>
                    <a:lnTo>
                      <a:pt x="1751" y="662"/>
                    </a:lnTo>
                    <a:lnTo>
                      <a:pt x="1755" y="662"/>
                    </a:lnTo>
                    <a:lnTo>
                      <a:pt x="1760" y="659"/>
                    </a:lnTo>
                    <a:lnTo>
                      <a:pt x="1764" y="655"/>
                    </a:lnTo>
                    <a:lnTo>
                      <a:pt x="1766" y="650"/>
                    </a:lnTo>
                    <a:lnTo>
                      <a:pt x="1766" y="644"/>
                    </a:lnTo>
                    <a:lnTo>
                      <a:pt x="1764" y="640"/>
                    </a:lnTo>
                    <a:lnTo>
                      <a:pt x="1761" y="637"/>
                    </a:lnTo>
                    <a:lnTo>
                      <a:pt x="1757" y="634"/>
                    </a:lnTo>
                    <a:lnTo>
                      <a:pt x="1753" y="633"/>
                    </a:lnTo>
                    <a:close/>
                    <a:moveTo>
                      <a:pt x="79" y="633"/>
                    </a:moveTo>
                    <a:lnTo>
                      <a:pt x="74" y="634"/>
                    </a:lnTo>
                    <a:lnTo>
                      <a:pt x="70" y="637"/>
                    </a:lnTo>
                    <a:lnTo>
                      <a:pt x="67" y="640"/>
                    </a:lnTo>
                    <a:lnTo>
                      <a:pt x="65" y="644"/>
                    </a:lnTo>
                    <a:lnTo>
                      <a:pt x="65" y="650"/>
                    </a:lnTo>
                    <a:lnTo>
                      <a:pt x="67" y="655"/>
                    </a:lnTo>
                    <a:lnTo>
                      <a:pt x="70" y="659"/>
                    </a:lnTo>
                    <a:lnTo>
                      <a:pt x="76" y="662"/>
                    </a:lnTo>
                    <a:lnTo>
                      <a:pt x="80" y="662"/>
                    </a:lnTo>
                    <a:lnTo>
                      <a:pt x="83" y="662"/>
                    </a:lnTo>
                    <a:lnTo>
                      <a:pt x="87" y="660"/>
                    </a:lnTo>
                    <a:lnTo>
                      <a:pt x="90" y="657"/>
                    </a:lnTo>
                    <a:lnTo>
                      <a:pt x="93" y="655"/>
                    </a:lnTo>
                    <a:lnTo>
                      <a:pt x="95" y="650"/>
                    </a:lnTo>
                    <a:lnTo>
                      <a:pt x="95" y="646"/>
                    </a:lnTo>
                    <a:lnTo>
                      <a:pt x="93" y="640"/>
                    </a:lnTo>
                    <a:lnTo>
                      <a:pt x="92" y="637"/>
                    </a:lnTo>
                    <a:lnTo>
                      <a:pt x="87" y="634"/>
                    </a:lnTo>
                    <a:lnTo>
                      <a:pt x="83" y="633"/>
                    </a:lnTo>
                    <a:lnTo>
                      <a:pt x="79" y="633"/>
                    </a:lnTo>
                    <a:close/>
                    <a:moveTo>
                      <a:pt x="1764" y="552"/>
                    </a:moveTo>
                    <a:lnTo>
                      <a:pt x="1758" y="554"/>
                    </a:lnTo>
                    <a:lnTo>
                      <a:pt x="1754" y="555"/>
                    </a:lnTo>
                    <a:lnTo>
                      <a:pt x="1751" y="558"/>
                    </a:lnTo>
                    <a:lnTo>
                      <a:pt x="1748" y="561"/>
                    </a:lnTo>
                    <a:lnTo>
                      <a:pt x="1747" y="565"/>
                    </a:lnTo>
                    <a:lnTo>
                      <a:pt x="1747" y="571"/>
                    </a:lnTo>
                    <a:lnTo>
                      <a:pt x="1748" y="576"/>
                    </a:lnTo>
                    <a:lnTo>
                      <a:pt x="1751" y="579"/>
                    </a:lnTo>
                    <a:lnTo>
                      <a:pt x="1755" y="582"/>
                    </a:lnTo>
                    <a:lnTo>
                      <a:pt x="1760" y="583"/>
                    </a:lnTo>
                    <a:lnTo>
                      <a:pt x="1761" y="583"/>
                    </a:lnTo>
                    <a:lnTo>
                      <a:pt x="1767" y="582"/>
                    </a:lnTo>
                    <a:lnTo>
                      <a:pt x="1772" y="579"/>
                    </a:lnTo>
                    <a:lnTo>
                      <a:pt x="1774" y="576"/>
                    </a:lnTo>
                    <a:lnTo>
                      <a:pt x="1776" y="570"/>
                    </a:lnTo>
                    <a:lnTo>
                      <a:pt x="1776" y="565"/>
                    </a:lnTo>
                    <a:lnTo>
                      <a:pt x="1774" y="561"/>
                    </a:lnTo>
                    <a:lnTo>
                      <a:pt x="1773" y="557"/>
                    </a:lnTo>
                    <a:lnTo>
                      <a:pt x="1769" y="554"/>
                    </a:lnTo>
                    <a:lnTo>
                      <a:pt x="1764" y="552"/>
                    </a:lnTo>
                    <a:close/>
                    <a:moveTo>
                      <a:pt x="67" y="552"/>
                    </a:moveTo>
                    <a:lnTo>
                      <a:pt x="63" y="554"/>
                    </a:lnTo>
                    <a:lnTo>
                      <a:pt x="58" y="557"/>
                    </a:lnTo>
                    <a:lnTo>
                      <a:pt x="55" y="561"/>
                    </a:lnTo>
                    <a:lnTo>
                      <a:pt x="54" y="565"/>
                    </a:lnTo>
                    <a:lnTo>
                      <a:pt x="54" y="570"/>
                    </a:lnTo>
                    <a:lnTo>
                      <a:pt x="55" y="576"/>
                    </a:lnTo>
                    <a:lnTo>
                      <a:pt x="60" y="579"/>
                    </a:lnTo>
                    <a:lnTo>
                      <a:pt x="64" y="582"/>
                    </a:lnTo>
                    <a:lnTo>
                      <a:pt x="70" y="583"/>
                    </a:lnTo>
                    <a:lnTo>
                      <a:pt x="71" y="583"/>
                    </a:lnTo>
                    <a:lnTo>
                      <a:pt x="76" y="582"/>
                    </a:lnTo>
                    <a:lnTo>
                      <a:pt x="80" y="579"/>
                    </a:lnTo>
                    <a:lnTo>
                      <a:pt x="83" y="576"/>
                    </a:lnTo>
                    <a:lnTo>
                      <a:pt x="84" y="571"/>
                    </a:lnTo>
                    <a:lnTo>
                      <a:pt x="84" y="565"/>
                    </a:lnTo>
                    <a:lnTo>
                      <a:pt x="83" y="561"/>
                    </a:lnTo>
                    <a:lnTo>
                      <a:pt x="80" y="558"/>
                    </a:lnTo>
                    <a:lnTo>
                      <a:pt x="76" y="555"/>
                    </a:lnTo>
                    <a:lnTo>
                      <a:pt x="71" y="554"/>
                    </a:lnTo>
                    <a:lnTo>
                      <a:pt x="67" y="552"/>
                    </a:lnTo>
                    <a:close/>
                    <a:moveTo>
                      <a:pt x="1774" y="473"/>
                    </a:moveTo>
                    <a:lnTo>
                      <a:pt x="1770" y="473"/>
                    </a:lnTo>
                    <a:lnTo>
                      <a:pt x="1766" y="475"/>
                    </a:lnTo>
                    <a:lnTo>
                      <a:pt x="1763" y="478"/>
                    </a:lnTo>
                    <a:lnTo>
                      <a:pt x="1760" y="482"/>
                    </a:lnTo>
                    <a:lnTo>
                      <a:pt x="1758" y="487"/>
                    </a:lnTo>
                    <a:lnTo>
                      <a:pt x="1758" y="491"/>
                    </a:lnTo>
                    <a:lnTo>
                      <a:pt x="1760" y="495"/>
                    </a:lnTo>
                    <a:lnTo>
                      <a:pt x="1763" y="500"/>
                    </a:lnTo>
                    <a:lnTo>
                      <a:pt x="1766" y="503"/>
                    </a:lnTo>
                    <a:lnTo>
                      <a:pt x="1772" y="504"/>
                    </a:lnTo>
                    <a:lnTo>
                      <a:pt x="1773" y="504"/>
                    </a:lnTo>
                    <a:lnTo>
                      <a:pt x="1779" y="503"/>
                    </a:lnTo>
                    <a:lnTo>
                      <a:pt x="1783" y="500"/>
                    </a:lnTo>
                    <a:lnTo>
                      <a:pt x="1786" y="495"/>
                    </a:lnTo>
                    <a:lnTo>
                      <a:pt x="1788" y="491"/>
                    </a:lnTo>
                    <a:lnTo>
                      <a:pt x="1788" y="487"/>
                    </a:lnTo>
                    <a:lnTo>
                      <a:pt x="1786" y="482"/>
                    </a:lnTo>
                    <a:lnTo>
                      <a:pt x="1783" y="478"/>
                    </a:lnTo>
                    <a:lnTo>
                      <a:pt x="1780" y="475"/>
                    </a:lnTo>
                    <a:lnTo>
                      <a:pt x="1774" y="473"/>
                    </a:lnTo>
                    <a:close/>
                    <a:moveTo>
                      <a:pt x="55" y="473"/>
                    </a:moveTo>
                    <a:lnTo>
                      <a:pt x="51" y="475"/>
                    </a:lnTo>
                    <a:lnTo>
                      <a:pt x="48" y="478"/>
                    </a:lnTo>
                    <a:lnTo>
                      <a:pt x="45" y="482"/>
                    </a:lnTo>
                    <a:lnTo>
                      <a:pt x="44" y="487"/>
                    </a:lnTo>
                    <a:lnTo>
                      <a:pt x="42" y="491"/>
                    </a:lnTo>
                    <a:lnTo>
                      <a:pt x="45" y="495"/>
                    </a:lnTo>
                    <a:lnTo>
                      <a:pt x="48" y="500"/>
                    </a:lnTo>
                    <a:lnTo>
                      <a:pt x="52" y="503"/>
                    </a:lnTo>
                    <a:lnTo>
                      <a:pt x="58" y="504"/>
                    </a:lnTo>
                    <a:lnTo>
                      <a:pt x="60" y="504"/>
                    </a:lnTo>
                    <a:lnTo>
                      <a:pt x="64" y="503"/>
                    </a:lnTo>
                    <a:lnTo>
                      <a:pt x="68" y="500"/>
                    </a:lnTo>
                    <a:lnTo>
                      <a:pt x="71" y="495"/>
                    </a:lnTo>
                    <a:lnTo>
                      <a:pt x="73" y="491"/>
                    </a:lnTo>
                    <a:lnTo>
                      <a:pt x="73" y="487"/>
                    </a:lnTo>
                    <a:lnTo>
                      <a:pt x="71" y="482"/>
                    </a:lnTo>
                    <a:lnTo>
                      <a:pt x="68" y="478"/>
                    </a:lnTo>
                    <a:lnTo>
                      <a:pt x="65" y="475"/>
                    </a:lnTo>
                    <a:lnTo>
                      <a:pt x="61" y="473"/>
                    </a:lnTo>
                    <a:lnTo>
                      <a:pt x="55" y="473"/>
                    </a:lnTo>
                    <a:close/>
                    <a:moveTo>
                      <a:pt x="1786" y="395"/>
                    </a:moveTo>
                    <a:lnTo>
                      <a:pt x="1782" y="395"/>
                    </a:lnTo>
                    <a:lnTo>
                      <a:pt x="1777" y="396"/>
                    </a:lnTo>
                    <a:lnTo>
                      <a:pt x="1773" y="399"/>
                    </a:lnTo>
                    <a:lnTo>
                      <a:pt x="1770" y="402"/>
                    </a:lnTo>
                    <a:lnTo>
                      <a:pt x="1769" y="408"/>
                    </a:lnTo>
                    <a:lnTo>
                      <a:pt x="1770" y="412"/>
                    </a:lnTo>
                    <a:lnTo>
                      <a:pt x="1772" y="417"/>
                    </a:lnTo>
                    <a:lnTo>
                      <a:pt x="1774" y="419"/>
                    </a:lnTo>
                    <a:lnTo>
                      <a:pt x="1777" y="422"/>
                    </a:lnTo>
                    <a:lnTo>
                      <a:pt x="1782" y="424"/>
                    </a:lnTo>
                    <a:lnTo>
                      <a:pt x="1785" y="424"/>
                    </a:lnTo>
                    <a:lnTo>
                      <a:pt x="1789" y="424"/>
                    </a:lnTo>
                    <a:lnTo>
                      <a:pt x="1793" y="421"/>
                    </a:lnTo>
                    <a:lnTo>
                      <a:pt x="1798" y="417"/>
                    </a:lnTo>
                    <a:lnTo>
                      <a:pt x="1799" y="412"/>
                    </a:lnTo>
                    <a:lnTo>
                      <a:pt x="1799" y="406"/>
                    </a:lnTo>
                    <a:lnTo>
                      <a:pt x="1798" y="402"/>
                    </a:lnTo>
                    <a:lnTo>
                      <a:pt x="1795" y="399"/>
                    </a:lnTo>
                    <a:lnTo>
                      <a:pt x="1791" y="396"/>
                    </a:lnTo>
                    <a:lnTo>
                      <a:pt x="1786" y="395"/>
                    </a:lnTo>
                    <a:close/>
                    <a:moveTo>
                      <a:pt x="45" y="395"/>
                    </a:moveTo>
                    <a:lnTo>
                      <a:pt x="39" y="396"/>
                    </a:lnTo>
                    <a:lnTo>
                      <a:pt x="36" y="399"/>
                    </a:lnTo>
                    <a:lnTo>
                      <a:pt x="33" y="402"/>
                    </a:lnTo>
                    <a:lnTo>
                      <a:pt x="32" y="406"/>
                    </a:lnTo>
                    <a:lnTo>
                      <a:pt x="32" y="412"/>
                    </a:lnTo>
                    <a:lnTo>
                      <a:pt x="33" y="417"/>
                    </a:lnTo>
                    <a:lnTo>
                      <a:pt x="36" y="421"/>
                    </a:lnTo>
                    <a:lnTo>
                      <a:pt x="41" y="424"/>
                    </a:lnTo>
                    <a:lnTo>
                      <a:pt x="46" y="424"/>
                    </a:lnTo>
                    <a:lnTo>
                      <a:pt x="48" y="424"/>
                    </a:lnTo>
                    <a:lnTo>
                      <a:pt x="54" y="422"/>
                    </a:lnTo>
                    <a:lnTo>
                      <a:pt x="57" y="419"/>
                    </a:lnTo>
                    <a:lnTo>
                      <a:pt x="60" y="417"/>
                    </a:lnTo>
                    <a:lnTo>
                      <a:pt x="61" y="412"/>
                    </a:lnTo>
                    <a:lnTo>
                      <a:pt x="61" y="408"/>
                    </a:lnTo>
                    <a:lnTo>
                      <a:pt x="60" y="402"/>
                    </a:lnTo>
                    <a:lnTo>
                      <a:pt x="57" y="399"/>
                    </a:lnTo>
                    <a:lnTo>
                      <a:pt x="54" y="396"/>
                    </a:lnTo>
                    <a:lnTo>
                      <a:pt x="49" y="395"/>
                    </a:lnTo>
                    <a:lnTo>
                      <a:pt x="45" y="395"/>
                    </a:lnTo>
                    <a:close/>
                    <a:moveTo>
                      <a:pt x="1798" y="316"/>
                    </a:moveTo>
                    <a:lnTo>
                      <a:pt x="1793" y="316"/>
                    </a:lnTo>
                    <a:lnTo>
                      <a:pt x="1789" y="317"/>
                    </a:lnTo>
                    <a:lnTo>
                      <a:pt x="1785" y="320"/>
                    </a:lnTo>
                    <a:lnTo>
                      <a:pt x="1782" y="323"/>
                    </a:lnTo>
                    <a:lnTo>
                      <a:pt x="1780" y="327"/>
                    </a:lnTo>
                    <a:lnTo>
                      <a:pt x="1780" y="333"/>
                    </a:lnTo>
                    <a:lnTo>
                      <a:pt x="1782" y="338"/>
                    </a:lnTo>
                    <a:lnTo>
                      <a:pt x="1785" y="341"/>
                    </a:lnTo>
                    <a:lnTo>
                      <a:pt x="1789" y="344"/>
                    </a:lnTo>
                    <a:lnTo>
                      <a:pt x="1793" y="345"/>
                    </a:lnTo>
                    <a:lnTo>
                      <a:pt x="1796" y="345"/>
                    </a:lnTo>
                    <a:lnTo>
                      <a:pt x="1801" y="344"/>
                    </a:lnTo>
                    <a:lnTo>
                      <a:pt x="1805" y="342"/>
                    </a:lnTo>
                    <a:lnTo>
                      <a:pt x="1808" y="338"/>
                    </a:lnTo>
                    <a:lnTo>
                      <a:pt x="1811" y="332"/>
                    </a:lnTo>
                    <a:lnTo>
                      <a:pt x="1811" y="327"/>
                    </a:lnTo>
                    <a:lnTo>
                      <a:pt x="1809" y="323"/>
                    </a:lnTo>
                    <a:lnTo>
                      <a:pt x="1807" y="319"/>
                    </a:lnTo>
                    <a:lnTo>
                      <a:pt x="1802" y="317"/>
                    </a:lnTo>
                    <a:lnTo>
                      <a:pt x="1798" y="316"/>
                    </a:lnTo>
                    <a:close/>
                    <a:moveTo>
                      <a:pt x="33" y="316"/>
                    </a:moveTo>
                    <a:lnTo>
                      <a:pt x="29" y="317"/>
                    </a:lnTo>
                    <a:lnTo>
                      <a:pt x="25" y="319"/>
                    </a:lnTo>
                    <a:lnTo>
                      <a:pt x="22" y="323"/>
                    </a:lnTo>
                    <a:lnTo>
                      <a:pt x="20" y="327"/>
                    </a:lnTo>
                    <a:lnTo>
                      <a:pt x="20" y="332"/>
                    </a:lnTo>
                    <a:lnTo>
                      <a:pt x="22" y="338"/>
                    </a:lnTo>
                    <a:lnTo>
                      <a:pt x="26" y="342"/>
                    </a:lnTo>
                    <a:lnTo>
                      <a:pt x="30" y="344"/>
                    </a:lnTo>
                    <a:lnTo>
                      <a:pt x="35" y="345"/>
                    </a:lnTo>
                    <a:lnTo>
                      <a:pt x="38" y="345"/>
                    </a:lnTo>
                    <a:lnTo>
                      <a:pt x="42" y="344"/>
                    </a:lnTo>
                    <a:lnTo>
                      <a:pt x="46" y="341"/>
                    </a:lnTo>
                    <a:lnTo>
                      <a:pt x="48" y="338"/>
                    </a:lnTo>
                    <a:lnTo>
                      <a:pt x="49" y="333"/>
                    </a:lnTo>
                    <a:lnTo>
                      <a:pt x="49" y="327"/>
                    </a:lnTo>
                    <a:lnTo>
                      <a:pt x="49" y="323"/>
                    </a:lnTo>
                    <a:lnTo>
                      <a:pt x="46" y="320"/>
                    </a:lnTo>
                    <a:lnTo>
                      <a:pt x="42" y="317"/>
                    </a:lnTo>
                    <a:lnTo>
                      <a:pt x="38" y="316"/>
                    </a:lnTo>
                    <a:lnTo>
                      <a:pt x="33" y="316"/>
                    </a:lnTo>
                    <a:close/>
                    <a:moveTo>
                      <a:pt x="1809" y="236"/>
                    </a:moveTo>
                    <a:lnTo>
                      <a:pt x="1804" y="236"/>
                    </a:lnTo>
                    <a:lnTo>
                      <a:pt x="1799" y="237"/>
                    </a:lnTo>
                    <a:lnTo>
                      <a:pt x="1796" y="240"/>
                    </a:lnTo>
                    <a:lnTo>
                      <a:pt x="1793" y="244"/>
                    </a:lnTo>
                    <a:lnTo>
                      <a:pt x="1792" y="249"/>
                    </a:lnTo>
                    <a:lnTo>
                      <a:pt x="1792" y="253"/>
                    </a:lnTo>
                    <a:lnTo>
                      <a:pt x="1793" y="257"/>
                    </a:lnTo>
                    <a:lnTo>
                      <a:pt x="1796" y="262"/>
                    </a:lnTo>
                    <a:lnTo>
                      <a:pt x="1801" y="265"/>
                    </a:lnTo>
                    <a:lnTo>
                      <a:pt x="1805" y="266"/>
                    </a:lnTo>
                    <a:lnTo>
                      <a:pt x="1807" y="266"/>
                    </a:lnTo>
                    <a:lnTo>
                      <a:pt x="1812" y="265"/>
                    </a:lnTo>
                    <a:lnTo>
                      <a:pt x="1817" y="262"/>
                    </a:lnTo>
                    <a:lnTo>
                      <a:pt x="1820" y="257"/>
                    </a:lnTo>
                    <a:lnTo>
                      <a:pt x="1821" y="253"/>
                    </a:lnTo>
                    <a:lnTo>
                      <a:pt x="1821" y="249"/>
                    </a:lnTo>
                    <a:lnTo>
                      <a:pt x="1820" y="244"/>
                    </a:lnTo>
                    <a:lnTo>
                      <a:pt x="1817" y="240"/>
                    </a:lnTo>
                    <a:lnTo>
                      <a:pt x="1814" y="237"/>
                    </a:lnTo>
                    <a:lnTo>
                      <a:pt x="1809" y="236"/>
                    </a:lnTo>
                    <a:close/>
                    <a:moveTo>
                      <a:pt x="22" y="236"/>
                    </a:moveTo>
                    <a:lnTo>
                      <a:pt x="17" y="237"/>
                    </a:lnTo>
                    <a:lnTo>
                      <a:pt x="13" y="240"/>
                    </a:lnTo>
                    <a:lnTo>
                      <a:pt x="10" y="244"/>
                    </a:lnTo>
                    <a:lnTo>
                      <a:pt x="9" y="249"/>
                    </a:lnTo>
                    <a:lnTo>
                      <a:pt x="9" y="253"/>
                    </a:lnTo>
                    <a:lnTo>
                      <a:pt x="11" y="257"/>
                    </a:lnTo>
                    <a:lnTo>
                      <a:pt x="14" y="262"/>
                    </a:lnTo>
                    <a:lnTo>
                      <a:pt x="19" y="265"/>
                    </a:lnTo>
                    <a:lnTo>
                      <a:pt x="25" y="266"/>
                    </a:lnTo>
                    <a:lnTo>
                      <a:pt x="26" y="266"/>
                    </a:lnTo>
                    <a:lnTo>
                      <a:pt x="30" y="265"/>
                    </a:lnTo>
                    <a:lnTo>
                      <a:pt x="35" y="262"/>
                    </a:lnTo>
                    <a:lnTo>
                      <a:pt x="38" y="257"/>
                    </a:lnTo>
                    <a:lnTo>
                      <a:pt x="39" y="253"/>
                    </a:lnTo>
                    <a:lnTo>
                      <a:pt x="39" y="249"/>
                    </a:lnTo>
                    <a:lnTo>
                      <a:pt x="38" y="244"/>
                    </a:lnTo>
                    <a:lnTo>
                      <a:pt x="35" y="240"/>
                    </a:lnTo>
                    <a:lnTo>
                      <a:pt x="30" y="237"/>
                    </a:lnTo>
                    <a:lnTo>
                      <a:pt x="26" y="236"/>
                    </a:lnTo>
                    <a:lnTo>
                      <a:pt x="22" y="236"/>
                    </a:lnTo>
                    <a:close/>
                    <a:moveTo>
                      <a:pt x="1818" y="157"/>
                    </a:moveTo>
                    <a:lnTo>
                      <a:pt x="1814" y="157"/>
                    </a:lnTo>
                    <a:lnTo>
                      <a:pt x="1808" y="158"/>
                    </a:lnTo>
                    <a:lnTo>
                      <a:pt x="1805" y="161"/>
                    </a:lnTo>
                    <a:lnTo>
                      <a:pt x="1802" y="165"/>
                    </a:lnTo>
                    <a:lnTo>
                      <a:pt x="1802" y="170"/>
                    </a:lnTo>
                    <a:lnTo>
                      <a:pt x="1802" y="176"/>
                    </a:lnTo>
                    <a:lnTo>
                      <a:pt x="1804" y="180"/>
                    </a:lnTo>
                    <a:lnTo>
                      <a:pt x="1808" y="183"/>
                    </a:lnTo>
                    <a:lnTo>
                      <a:pt x="1812" y="186"/>
                    </a:lnTo>
                    <a:lnTo>
                      <a:pt x="1817" y="186"/>
                    </a:lnTo>
                    <a:lnTo>
                      <a:pt x="1820" y="186"/>
                    </a:lnTo>
                    <a:lnTo>
                      <a:pt x="1824" y="184"/>
                    </a:lnTo>
                    <a:lnTo>
                      <a:pt x="1828" y="181"/>
                    </a:lnTo>
                    <a:lnTo>
                      <a:pt x="1830" y="177"/>
                    </a:lnTo>
                    <a:lnTo>
                      <a:pt x="1831" y="173"/>
                    </a:lnTo>
                    <a:lnTo>
                      <a:pt x="1831" y="168"/>
                    </a:lnTo>
                    <a:lnTo>
                      <a:pt x="1830" y="164"/>
                    </a:lnTo>
                    <a:lnTo>
                      <a:pt x="1827" y="160"/>
                    </a:lnTo>
                    <a:lnTo>
                      <a:pt x="1823" y="158"/>
                    </a:lnTo>
                    <a:lnTo>
                      <a:pt x="1818" y="157"/>
                    </a:lnTo>
                    <a:close/>
                    <a:moveTo>
                      <a:pt x="13" y="157"/>
                    </a:moveTo>
                    <a:lnTo>
                      <a:pt x="9" y="158"/>
                    </a:lnTo>
                    <a:lnTo>
                      <a:pt x="4" y="160"/>
                    </a:lnTo>
                    <a:lnTo>
                      <a:pt x="1" y="164"/>
                    </a:lnTo>
                    <a:lnTo>
                      <a:pt x="0" y="168"/>
                    </a:lnTo>
                    <a:lnTo>
                      <a:pt x="0" y="173"/>
                    </a:lnTo>
                    <a:lnTo>
                      <a:pt x="0" y="177"/>
                    </a:lnTo>
                    <a:lnTo>
                      <a:pt x="3" y="181"/>
                    </a:lnTo>
                    <a:lnTo>
                      <a:pt x="6" y="184"/>
                    </a:lnTo>
                    <a:lnTo>
                      <a:pt x="10" y="186"/>
                    </a:lnTo>
                    <a:lnTo>
                      <a:pt x="14" y="186"/>
                    </a:lnTo>
                    <a:lnTo>
                      <a:pt x="19" y="186"/>
                    </a:lnTo>
                    <a:lnTo>
                      <a:pt x="23" y="183"/>
                    </a:lnTo>
                    <a:lnTo>
                      <a:pt x="26" y="180"/>
                    </a:lnTo>
                    <a:lnTo>
                      <a:pt x="29" y="176"/>
                    </a:lnTo>
                    <a:lnTo>
                      <a:pt x="29" y="170"/>
                    </a:lnTo>
                    <a:lnTo>
                      <a:pt x="27" y="165"/>
                    </a:lnTo>
                    <a:lnTo>
                      <a:pt x="26" y="161"/>
                    </a:lnTo>
                    <a:lnTo>
                      <a:pt x="22" y="158"/>
                    </a:lnTo>
                    <a:lnTo>
                      <a:pt x="17" y="157"/>
                    </a:lnTo>
                    <a:lnTo>
                      <a:pt x="13" y="157"/>
                    </a:lnTo>
                    <a:close/>
                    <a:moveTo>
                      <a:pt x="32" y="79"/>
                    </a:moveTo>
                    <a:lnTo>
                      <a:pt x="27" y="79"/>
                    </a:lnTo>
                    <a:lnTo>
                      <a:pt x="23" y="82"/>
                    </a:lnTo>
                    <a:lnTo>
                      <a:pt x="20" y="85"/>
                    </a:lnTo>
                    <a:lnTo>
                      <a:pt x="19" y="90"/>
                    </a:lnTo>
                    <a:lnTo>
                      <a:pt x="17" y="95"/>
                    </a:lnTo>
                    <a:lnTo>
                      <a:pt x="19" y="100"/>
                    </a:lnTo>
                    <a:lnTo>
                      <a:pt x="22" y="103"/>
                    </a:lnTo>
                    <a:lnTo>
                      <a:pt x="25" y="107"/>
                    </a:lnTo>
                    <a:lnTo>
                      <a:pt x="29" y="108"/>
                    </a:lnTo>
                    <a:lnTo>
                      <a:pt x="33" y="108"/>
                    </a:lnTo>
                    <a:lnTo>
                      <a:pt x="38" y="108"/>
                    </a:lnTo>
                    <a:lnTo>
                      <a:pt x="42" y="106"/>
                    </a:lnTo>
                    <a:lnTo>
                      <a:pt x="45" y="101"/>
                    </a:lnTo>
                    <a:lnTo>
                      <a:pt x="48" y="97"/>
                    </a:lnTo>
                    <a:lnTo>
                      <a:pt x="48" y="92"/>
                    </a:lnTo>
                    <a:lnTo>
                      <a:pt x="46" y="88"/>
                    </a:lnTo>
                    <a:lnTo>
                      <a:pt x="45" y="84"/>
                    </a:lnTo>
                    <a:lnTo>
                      <a:pt x="41" y="81"/>
                    </a:lnTo>
                    <a:lnTo>
                      <a:pt x="36" y="79"/>
                    </a:lnTo>
                    <a:lnTo>
                      <a:pt x="32" y="79"/>
                    </a:lnTo>
                    <a:close/>
                    <a:moveTo>
                      <a:pt x="1799" y="79"/>
                    </a:moveTo>
                    <a:lnTo>
                      <a:pt x="1795" y="79"/>
                    </a:lnTo>
                    <a:lnTo>
                      <a:pt x="1791" y="81"/>
                    </a:lnTo>
                    <a:lnTo>
                      <a:pt x="1786" y="84"/>
                    </a:lnTo>
                    <a:lnTo>
                      <a:pt x="1785" y="88"/>
                    </a:lnTo>
                    <a:lnTo>
                      <a:pt x="1783" y="92"/>
                    </a:lnTo>
                    <a:lnTo>
                      <a:pt x="1783" y="97"/>
                    </a:lnTo>
                    <a:lnTo>
                      <a:pt x="1785" y="101"/>
                    </a:lnTo>
                    <a:lnTo>
                      <a:pt x="1789" y="106"/>
                    </a:lnTo>
                    <a:lnTo>
                      <a:pt x="1793" y="108"/>
                    </a:lnTo>
                    <a:lnTo>
                      <a:pt x="1798" y="108"/>
                    </a:lnTo>
                    <a:lnTo>
                      <a:pt x="1802" y="108"/>
                    </a:lnTo>
                    <a:lnTo>
                      <a:pt x="1807" y="107"/>
                    </a:lnTo>
                    <a:lnTo>
                      <a:pt x="1809" y="103"/>
                    </a:lnTo>
                    <a:lnTo>
                      <a:pt x="1812" y="100"/>
                    </a:lnTo>
                    <a:lnTo>
                      <a:pt x="1812" y="95"/>
                    </a:lnTo>
                    <a:lnTo>
                      <a:pt x="1812" y="90"/>
                    </a:lnTo>
                    <a:lnTo>
                      <a:pt x="1811" y="85"/>
                    </a:lnTo>
                    <a:lnTo>
                      <a:pt x="1808" y="82"/>
                    </a:lnTo>
                    <a:lnTo>
                      <a:pt x="1804" y="79"/>
                    </a:lnTo>
                    <a:lnTo>
                      <a:pt x="1799" y="79"/>
                    </a:lnTo>
                    <a:close/>
                    <a:moveTo>
                      <a:pt x="1780" y="0"/>
                    </a:moveTo>
                    <a:lnTo>
                      <a:pt x="1776" y="0"/>
                    </a:lnTo>
                    <a:lnTo>
                      <a:pt x="1772" y="3"/>
                    </a:lnTo>
                    <a:lnTo>
                      <a:pt x="1767" y="6"/>
                    </a:lnTo>
                    <a:lnTo>
                      <a:pt x="1766" y="9"/>
                    </a:lnTo>
                    <a:lnTo>
                      <a:pt x="1764" y="15"/>
                    </a:lnTo>
                    <a:lnTo>
                      <a:pt x="1764" y="19"/>
                    </a:lnTo>
                    <a:lnTo>
                      <a:pt x="1767" y="24"/>
                    </a:lnTo>
                    <a:lnTo>
                      <a:pt x="1770" y="28"/>
                    </a:lnTo>
                    <a:lnTo>
                      <a:pt x="1774" y="30"/>
                    </a:lnTo>
                    <a:lnTo>
                      <a:pt x="1779" y="31"/>
                    </a:lnTo>
                    <a:lnTo>
                      <a:pt x="1783" y="30"/>
                    </a:lnTo>
                    <a:lnTo>
                      <a:pt x="1788" y="28"/>
                    </a:lnTo>
                    <a:lnTo>
                      <a:pt x="1791" y="25"/>
                    </a:lnTo>
                    <a:lnTo>
                      <a:pt x="1793" y="21"/>
                    </a:lnTo>
                    <a:lnTo>
                      <a:pt x="1795" y="17"/>
                    </a:lnTo>
                    <a:lnTo>
                      <a:pt x="1793" y="12"/>
                    </a:lnTo>
                    <a:lnTo>
                      <a:pt x="1792" y="8"/>
                    </a:lnTo>
                    <a:lnTo>
                      <a:pt x="1789" y="5"/>
                    </a:lnTo>
                    <a:lnTo>
                      <a:pt x="1785" y="2"/>
                    </a:lnTo>
                    <a:lnTo>
                      <a:pt x="1780" y="0"/>
                    </a:lnTo>
                    <a:close/>
                  </a:path>
                </a:pathLst>
              </a:custGeom>
              <a:grpFill/>
              <a:ln w="0">
                <a:noFill/>
                <a:prstDash val="solid"/>
                <a:round/>
                <a:headEnd/>
                <a:tailEnd/>
              </a:ln>
            </p:spPr>
            <p:txBody>
              <a:bodyPr/>
              <a:lstStyle/>
              <a:p>
                <a:pPr>
                  <a:defRPr/>
                </a:pPr>
                <a:endParaRPr lang="en-GB" dirty="0"/>
              </a:p>
            </p:txBody>
          </p:sp>
          <p:sp>
            <p:nvSpPr>
              <p:cNvPr id="41" name="Freeform 30"/>
              <p:cNvSpPr>
                <a:spLocks noEditPoints="1"/>
              </p:cNvSpPr>
              <p:nvPr/>
            </p:nvSpPr>
            <p:spPr bwMode="auto">
              <a:xfrm>
                <a:off x="-3048" y="-704"/>
                <a:ext cx="652" cy="1596"/>
              </a:xfrm>
              <a:custGeom>
                <a:avLst/>
                <a:gdLst>
                  <a:gd name="T0" fmla="*/ 129 w 1958"/>
                  <a:gd name="T1" fmla="*/ 1387 h 4789"/>
                  <a:gd name="T2" fmla="*/ 1833 w 1958"/>
                  <a:gd name="T3" fmla="*/ 1329 h 4789"/>
                  <a:gd name="T4" fmla="*/ 127 w 1958"/>
                  <a:gd name="T5" fmla="*/ 1329 h 4789"/>
                  <a:gd name="T6" fmla="*/ 138 w 1958"/>
                  <a:gd name="T7" fmla="*/ 1234 h 4789"/>
                  <a:gd name="T8" fmla="*/ 1806 w 1958"/>
                  <a:gd name="T9" fmla="*/ 1222 h 4789"/>
                  <a:gd name="T10" fmla="*/ 1818 w 1958"/>
                  <a:gd name="T11" fmla="*/ 1230 h 4789"/>
                  <a:gd name="T12" fmla="*/ 1799 w 1958"/>
                  <a:gd name="T13" fmla="*/ 1170 h 4789"/>
                  <a:gd name="T14" fmla="*/ 167 w 1958"/>
                  <a:gd name="T15" fmla="*/ 1174 h 4789"/>
                  <a:gd name="T16" fmla="*/ 1754 w 1958"/>
                  <a:gd name="T17" fmla="*/ 1081 h 4789"/>
                  <a:gd name="T18" fmla="*/ 189 w 1958"/>
                  <a:gd name="T19" fmla="*/ 1067 h 4789"/>
                  <a:gd name="T20" fmla="*/ 204 w 1958"/>
                  <a:gd name="T21" fmla="*/ 1076 h 4789"/>
                  <a:gd name="T22" fmla="*/ 1758 w 1958"/>
                  <a:gd name="T23" fmla="*/ 1016 h 4789"/>
                  <a:gd name="T24" fmla="*/ 201 w 1958"/>
                  <a:gd name="T25" fmla="*/ 1016 h 4789"/>
                  <a:gd name="T26" fmla="*/ 1717 w 1958"/>
                  <a:gd name="T27" fmla="*/ 920 h 4789"/>
                  <a:gd name="T28" fmla="*/ 226 w 1958"/>
                  <a:gd name="T29" fmla="*/ 911 h 4789"/>
                  <a:gd name="T30" fmla="*/ 239 w 1958"/>
                  <a:gd name="T31" fmla="*/ 917 h 4789"/>
                  <a:gd name="T32" fmla="*/ 1723 w 1958"/>
                  <a:gd name="T33" fmla="*/ 859 h 4789"/>
                  <a:gd name="T34" fmla="*/ 243 w 1958"/>
                  <a:gd name="T35" fmla="*/ 863 h 4789"/>
                  <a:gd name="T36" fmla="*/ 1678 w 1958"/>
                  <a:gd name="T37" fmla="*/ 770 h 4789"/>
                  <a:gd name="T38" fmla="*/ 259 w 1958"/>
                  <a:gd name="T39" fmla="*/ 756 h 4789"/>
                  <a:gd name="T40" fmla="*/ 272 w 1958"/>
                  <a:gd name="T41" fmla="*/ 758 h 4789"/>
                  <a:gd name="T42" fmla="*/ 1690 w 1958"/>
                  <a:gd name="T43" fmla="*/ 698 h 4789"/>
                  <a:gd name="T44" fmla="*/ 284 w 1958"/>
                  <a:gd name="T45" fmla="*/ 708 h 4789"/>
                  <a:gd name="T46" fmla="*/ 1641 w 1958"/>
                  <a:gd name="T47" fmla="*/ 618 h 4789"/>
                  <a:gd name="T48" fmla="*/ 293 w 1958"/>
                  <a:gd name="T49" fmla="*/ 603 h 4789"/>
                  <a:gd name="T50" fmla="*/ 306 w 1958"/>
                  <a:gd name="T51" fmla="*/ 600 h 4789"/>
                  <a:gd name="T52" fmla="*/ 1653 w 1958"/>
                  <a:gd name="T53" fmla="*/ 537 h 4789"/>
                  <a:gd name="T54" fmla="*/ 326 w 1958"/>
                  <a:gd name="T55" fmla="*/ 551 h 4789"/>
                  <a:gd name="T56" fmla="*/ 1606 w 1958"/>
                  <a:gd name="T57" fmla="*/ 467 h 4789"/>
                  <a:gd name="T58" fmla="*/ 331 w 1958"/>
                  <a:gd name="T59" fmla="*/ 447 h 4789"/>
                  <a:gd name="T60" fmla="*/ 344 w 1958"/>
                  <a:gd name="T61" fmla="*/ 444 h 4789"/>
                  <a:gd name="T62" fmla="*/ 373 w 1958"/>
                  <a:gd name="T63" fmla="*/ 380 h 4789"/>
                  <a:gd name="T64" fmla="*/ 1603 w 1958"/>
                  <a:gd name="T65" fmla="*/ 396 h 4789"/>
                  <a:gd name="T66" fmla="*/ 366 w 1958"/>
                  <a:gd name="T67" fmla="*/ 313 h 4789"/>
                  <a:gd name="T68" fmla="*/ 1570 w 1958"/>
                  <a:gd name="T69" fmla="*/ 294 h 4789"/>
                  <a:gd name="T70" fmla="*/ 1583 w 1958"/>
                  <a:gd name="T71" fmla="*/ 288 h 4789"/>
                  <a:gd name="T72" fmla="*/ 1577 w 1958"/>
                  <a:gd name="T73" fmla="*/ 222 h 4789"/>
                  <a:gd name="T74" fmla="*/ 405 w 1958"/>
                  <a:gd name="T75" fmla="*/ 237 h 4789"/>
                  <a:gd name="T76" fmla="*/ 1541 w 1958"/>
                  <a:gd name="T77" fmla="*/ 133 h 4789"/>
                  <a:gd name="T78" fmla="*/ 1557 w 1958"/>
                  <a:gd name="T79" fmla="*/ 139 h 4789"/>
                  <a:gd name="T80" fmla="*/ 427 w 1958"/>
                  <a:gd name="T81" fmla="*/ 155 h 4789"/>
                  <a:gd name="T82" fmla="*/ 1517 w 1958"/>
                  <a:gd name="T83" fmla="*/ 82 h 4789"/>
                  <a:gd name="T84" fmla="*/ 427 w 1958"/>
                  <a:gd name="T85" fmla="*/ 56 h 4789"/>
                  <a:gd name="T86" fmla="*/ 448 w 1958"/>
                  <a:gd name="T87" fmla="*/ 66 h 4789"/>
                  <a:gd name="T88" fmla="*/ 1456 w 1958"/>
                  <a:gd name="T89" fmla="*/ 82 h 4789"/>
                  <a:gd name="T90" fmla="*/ 1360 w 1958"/>
                  <a:gd name="T91" fmla="*/ 82 h 4789"/>
                  <a:gd name="T92" fmla="*/ 1277 w 1958"/>
                  <a:gd name="T93" fmla="*/ 64 h 4789"/>
                  <a:gd name="T94" fmla="*/ 1214 w 1958"/>
                  <a:gd name="T95" fmla="*/ 54 h 4789"/>
                  <a:gd name="T96" fmla="*/ 1225 w 1958"/>
                  <a:gd name="T97" fmla="*/ 60 h 4789"/>
                  <a:gd name="T98" fmla="*/ 1148 w 1958"/>
                  <a:gd name="T99" fmla="*/ 78 h 4789"/>
                  <a:gd name="T100" fmla="*/ 1053 w 1958"/>
                  <a:gd name="T101" fmla="*/ 83 h 4789"/>
                  <a:gd name="T102" fmla="*/ 964 w 1958"/>
                  <a:gd name="T103" fmla="*/ 69 h 4789"/>
                  <a:gd name="T104" fmla="*/ 897 w 1958"/>
                  <a:gd name="T105" fmla="*/ 56 h 4789"/>
                  <a:gd name="T106" fmla="*/ 910 w 1958"/>
                  <a:gd name="T107" fmla="*/ 57 h 4789"/>
                  <a:gd name="T108" fmla="*/ 837 w 1958"/>
                  <a:gd name="T109" fmla="*/ 75 h 4789"/>
                  <a:gd name="T110" fmla="*/ 745 w 1958"/>
                  <a:gd name="T111" fmla="*/ 85 h 4789"/>
                  <a:gd name="T112" fmla="*/ 653 w 1958"/>
                  <a:gd name="T113" fmla="*/ 75 h 4789"/>
                  <a:gd name="T114" fmla="*/ 580 w 1958"/>
                  <a:gd name="T115" fmla="*/ 57 h 4789"/>
                  <a:gd name="T116" fmla="*/ 594 w 1958"/>
                  <a:gd name="T117" fmla="*/ 56 h 4789"/>
                  <a:gd name="T118" fmla="*/ 526 w 1958"/>
                  <a:gd name="T119" fmla="*/ 69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4789">
                    <a:moveTo>
                      <a:pt x="115" y="1378"/>
                    </a:moveTo>
                    <a:lnTo>
                      <a:pt x="110" y="1380"/>
                    </a:lnTo>
                    <a:lnTo>
                      <a:pt x="106" y="1383"/>
                    </a:lnTo>
                    <a:lnTo>
                      <a:pt x="103" y="1386"/>
                    </a:lnTo>
                    <a:lnTo>
                      <a:pt x="102" y="1390"/>
                    </a:lnTo>
                    <a:lnTo>
                      <a:pt x="100" y="1395"/>
                    </a:lnTo>
                    <a:lnTo>
                      <a:pt x="102" y="1399"/>
                    </a:lnTo>
                    <a:lnTo>
                      <a:pt x="105" y="1403"/>
                    </a:lnTo>
                    <a:lnTo>
                      <a:pt x="108" y="1406"/>
                    </a:lnTo>
                    <a:lnTo>
                      <a:pt x="112" y="1408"/>
                    </a:lnTo>
                    <a:lnTo>
                      <a:pt x="116" y="1409"/>
                    </a:lnTo>
                    <a:lnTo>
                      <a:pt x="121" y="1408"/>
                    </a:lnTo>
                    <a:lnTo>
                      <a:pt x="125" y="1406"/>
                    </a:lnTo>
                    <a:lnTo>
                      <a:pt x="128" y="1402"/>
                    </a:lnTo>
                    <a:lnTo>
                      <a:pt x="129" y="1397"/>
                    </a:lnTo>
                    <a:lnTo>
                      <a:pt x="131" y="1393"/>
                    </a:lnTo>
                    <a:lnTo>
                      <a:pt x="129" y="1387"/>
                    </a:lnTo>
                    <a:lnTo>
                      <a:pt x="127" y="1384"/>
                    </a:lnTo>
                    <a:lnTo>
                      <a:pt x="124" y="1381"/>
                    </a:lnTo>
                    <a:lnTo>
                      <a:pt x="119" y="1378"/>
                    </a:lnTo>
                    <a:lnTo>
                      <a:pt x="115" y="1378"/>
                    </a:lnTo>
                    <a:close/>
                    <a:moveTo>
                      <a:pt x="1825" y="1301"/>
                    </a:moveTo>
                    <a:lnTo>
                      <a:pt x="1821" y="1301"/>
                    </a:lnTo>
                    <a:lnTo>
                      <a:pt x="1817" y="1303"/>
                    </a:lnTo>
                    <a:lnTo>
                      <a:pt x="1814" y="1305"/>
                    </a:lnTo>
                    <a:lnTo>
                      <a:pt x="1811" y="1310"/>
                    </a:lnTo>
                    <a:lnTo>
                      <a:pt x="1809" y="1314"/>
                    </a:lnTo>
                    <a:lnTo>
                      <a:pt x="1809" y="1319"/>
                    </a:lnTo>
                    <a:lnTo>
                      <a:pt x="1812" y="1324"/>
                    </a:lnTo>
                    <a:lnTo>
                      <a:pt x="1815" y="1327"/>
                    </a:lnTo>
                    <a:lnTo>
                      <a:pt x="1819" y="1330"/>
                    </a:lnTo>
                    <a:lnTo>
                      <a:pt x="1824" y="1330"/>
                    </a:lnTo>
                    <a:lnTo>
                      <a:pt x="1828" y="1330"/>
                    </a:lnTo>
                    <a:lnTo>
                      <a:pt x="1833" y="1329"/>
                    </a:lnTo>
                    <a:lnTo>
                      <a:pt x="1836" y="1326"/>
                    </a:lnTo>
                    <a:lnTo>
                      <a:pt x="1838" y="1322"/>
                    </a:lnTo>
                    <a:lnTo>
                      <a:pt x="1840" y="1317"/>
                    </a:lnTo>
                    <a:lnTo>
                      <a:pt x="1838" y="1313"/>
                    </a:lnTo>
                    <a:lnTo>
                      <a:pt x="1837" y="1308"/>
                    </a:lnTo>
                    <a:lnTo>
                      <a:pt x="1834" y="1304"/>
                    </a:lnTo>
                    <a:lnTo>
                      <a:pt x="1830" y="1303"/>
                    </a:lnTo>
                    <a:lnTo>
                      <a:pt x="1825" y="1301"/>
                    </a:lnTo>
                    <a:close/>
                    <a:moveTo>
                      <a:pt x="132" y="1301"/>
                    </a:moveTo>
                    <a:lnTo>
                      <a:pt x="128" y="1303"/>
                    </a:lnTo>
                    <a:lnTo>
                      <a:pt x="125" y="1304"/>
                    </a:lnTo>
                    <a:lnTo>
                      <a:pt x="122" y="1308"/>
                    </a:lnTo>
                    <a:lnTo>
                      <a:pt x="119" y="1313"/>
                    </a:lnTo>
                    <a:lnTo>
                      <a:pt x="119" y="1317"/>
                    </a:lnTo>
                    <a:lnTo>
                      <a:pt x="121" y="1322"/>
                    </a:lnTo>
                    <a:lnTo>
                      <a:pt x="122" y="1326"/>
                    </a:lnTo>
                    <a:lnTo>
                      <a:pt x="127" y="1329"/>
                    </a:lnTo>
                    <a:lnTo>
                      <a:pt x="131" y="1330"/>
                    </a:lnTo>
                    <a:lnTo>
                      <a:pt x="134" y="1330"/>
                    </a:lnTo>
                    <a:lnTo>
                      <a:pt x="140" y="1330"/>
                    </a:lnTo>
                    <a:lnTo>
                      <a:pt x="144" y="1327"/>
                    </a:lnTo>
                    <a:lnTo>
                      <a:pt x="147" y="1324"/>
                    </a:lnTo>
                    <a:lnTo>
                      <a:pt x="148" y="1319"/>
                    </a:lnTo>
                    <a:lnTo>
                      <a:pt x="150" y="1314"/>
                    </a:lnTo>
                    <a:lnTo>
                      <a:pt x="148" y="1310"/>
                    </a:lnTo>
                    <a:lnTo>
                      <a:pt x="145" y="1305"/>
                    </a:lnTo>
                    <a:lnTo>
                      <a:pt x="143" y="1303"/>
                    </a:lnTo>
                    <a:lnTo>
                      <a:pt x="138" y="1301"/>
                    </a:lnTo>
                    <a:lnTo>
                      <a:pt x="132" y="1301"/>
                    </a:lnTo>
                    <a:close/>
                    <a:moveTo>
                      <a:pt x="151" y="1222"/>
                    </a:moveTo>
                    <a:lnTo>
                      <a:pt x="147" y="1224"/>
                    </a:lnTo>
                    <a:lnTo>
                      <a:pt x="143" y="1227"/>
                    </a:lnTo>
                    <a:lnTo>
                      <a:pt x="140" y="1230"/>
                    </a:lnTo>
                    <a:lnTo>
                      <a:pt x="138" y="1234"/>
                    </a:lnTo>
                    <a:lnTo>
                      <a:pt x="138" y="1240"/>
                    </a:lnTo>
                    <a:lnTo>
                      <a:pt x="140" y="1244"/>
                    </a:lnTo>
                    <a:lnTo>
                      <a:pt x="141" y="1247"/>
                    </a:lnTo>
                    <a:lnTo>
                      <a:pt x="145" y="1250"/>
                    </a:lnTo>
                    <a:lnTo>
                      <a:pt x="150" y="1253"/>
                    </a:lnTo>
                    <a:lnTo>
                      <a:pt x="153" y="1253"/>
                    </a:lnTo>
                    <a:lnTo>
                      <a:pt x="159" y="1251"/>
                    </a:lnTo>
                    <a:lnTo>
                      <a:pt x="162" y="1250"/>
                    </a:lnTo>
                    <a:lnTo>
                      <a:pt x="166" y="1246"/>
                    </a:lnTo>
                    <a:lnTo>
                      <a:pt x="167" y="1241"/>
                    </a:lnTo>
                    <a:lnTo>
                      <a:pt x="167" y="1237"/>
                    </a:lnTo>
                    <a:lnTo>
                      <a:pt x="167" y="1232"/>
                    </a:lnTo>
                    <a:lnTo>
                      <a:pt x="164" y="1228"/>
                    </a:lnTo>
                    <a:lnTo>
                      <a:pt x="162" y="1225"/>
                    </a:lnTo>
                    <a:lnTo>
                      <a:pt x="156" y="1224"/>
                    </a:lnTo>
                    <a:lnTo>
                      <a:pt x="151" y="1222"/>
                    </a:lnTo>
                    <a:close/>
                    <a:moveTo>
                      <a:pt x="1806" y="1222"/>
                    </a:moveTo>
                    <a:lnTo>
                      <a:pt x="1802" y="1224"/>
                    </a:lnTo>
                    <a:lnTo>
                      <a:pt x="1798" y="1225"/>
                    </a:lnTo>
                    <a:lnTo>
                      <a:pt x="1795" y="1228"/>
                    </a:lnTo>
                    <a:lnTo>
                      <a:pt x="1792" y="1232"/>
                    </a:lnTo>
                    <a:lnTo>
                      <a:pt x="1790" y="1237"/>
                    </a:lnTo>
                    <a:lnTo>
                      <a:pt x="1792" y="1241"/>
                    </a:lnTo>
                    <a:lnTo>
                      <a:pt x="1793" y="1246"/>
                    </a:lnTo>
                    <a:lnTo>
                      <a:pt x="1796" y="1250"/>
                    </a:lnTo>
                    <a:lnTo>
                      <a:pt x="1801" y="1251"/>
                    </a:lnTo>
                    <a:lnTo>
                      <a:pt x="1806" y="1253"/>
                    </a:lnTo>
                    <a:lnTo>
                      <a:pt x="1809" y="1253"/>
                    </a:lnTo>
                    <a:lnTo>
                      <a:pt x="1814" y="1250"/>
                    </a:lnTo>
                    <a:lnTo>
                      <a:pt x="1818" y="1247"/>
                    </a:lnTo>
                    <a:lnTo>
                      <a:pt x="1819" y="1244"/>
                    </a:lnTo>
                    <a:lnTo>
                      <a:pt x="1821" y="1240"/>
                    </a:lnTo>
                    <a:lnTo>
                      <a:pt x="1821" y="1234"/>
                    </a:lnTo>
                    <a:lnTo>
                      <a:pt x="1818" y="1230"/>
                    </a:lnTo>
                    <a:lnTo>
                      <a:pt x="1815" y="1227"/>
                    </a:lnTo>
                    <a:lnTo>
                      <a:pt x="1812" y="1224"/>
                    </a:lnTo>
                    <a:lnTo>
                      <a:pt x="1806" y="1222"/>
                    </a:lnTo>
                    <a:close/>
                    <a:moveTo>
                      <a:pt x="1789" y="1145"/>
                    </a:moveTo>
                    <a:lnTo>
                      <a:pt x="1783" y="1145"/>
                    </a:lnTo>
                    <a:lnTo>
                      <a:pt x="1779" y="1148"/>
                    </a:lnTo>
                    <a:lnTo>
                      <a:pt x="1776" y="1151"/>
                    </a:lnTo>
                    <a:lnTo>
                      <a:pt x="1773" y="1154"/>
                    </a:lnTo>
                    <a:lnTo>
                      <a:pt x="1773" y="1158"/>
                    </a:lnTo>
                    <a:lnTo>
                      <a:pt x="1773" y="1164"/>
                    </a:lnTo>
                    <a:lnTo>
                      <a:pt x="1774" y="1168"/>
                    </a:lnTo>
                    <a:lnTo>
                      <a:pt x="1777" y="1173"/>
                    </a:lnTo>
                    <a:lnTo>
                      <a:pt x="1782" y="1174"/>
                    </a:lnTo>
                    <a:lnTo>
                      <a:pt x="1787" y="1176"/>
                    </a:lnTo>
                    <a:lnTo>
                      <a:pt x="1790" y="1174"/>
                    </a:lnTo>
                    <a:lnTo>
                      <a:pt x="1795" y="1173"/>
                    </a:lnTo>
                    <a:lnTo>
                      <a:pt x="1799" y="1170"/>
                    </a:lnTo>
                    <a:lnTo>
                      <a:pt x="1801" y="1165"/>
                    </a:lnTo>
                    <a:lnTo>
                      <a:pt x="1802" y="1161"/>
                    </a:lnTo>
                    <a:lnTo>
                      <a:pt x="1802" y="1157"/>
                    </a:lnTo>
                    <a:lnTo>
                      <a:pt x="1801" y="1152"/>
                    </a:lnTo>
                    <a:lnTo>
                      <a:pt x="1798" y="1149"/>
                    </a:lnTo>
                    <a:lnTo>
                      <a:pt x="1793" y="1146"/>
                    </a:lnTo>
                    <a:lnTo>
                      <a:pt x="1789" y="1145"/>
                    </a:lnTo>
                    <a:close/>
                    <a:moveTo>
                      <a:pt x="170" y="1145"/>
                    </a:moveTo>
                    <a:lnTo>
                      <a:pt x="166" y="1146"/>
                    </a:lnTo>
                    <a:lnTo>
                      <a:pt x="162" y="1149"/>
                    </a:lnTo>
                    <a:lnTo>
                      <a:pt x="159" y="1152"/>
                    </a:lnTo>
                    <a:lnTo>
                      <a:pt x="157" y="1157"/>
                    </a:lnTo>
                    <a:lnTo>
                      <a:pt x="157" y="1161"/>
                    </a:lnTo>
                    <a:lnTo>
                      <a:pt x="157" y="1165"/>
                    </a:lnTo>
                    <a:lnTo>
                      <a:pt x="160" y="1170"/>
                    </a:lnTo>
                    <a:lnTo>
                      <a:pt x="163" y="1173"/>
                    </a:lnTo>
                    <a:lnTo>
                      <a:pt x="167" y="1174"/>
                    </a:lnTo>
                    <a:lnTo>
                      <a:pt x="172" y="1176"/>
                    </a:lnTo>
                    <a:lnTo>
                      <a:pt x="176" y="1174"/>
                    </a:lnTo>
                    <a:lnTo>
                      <a:pt x="181" y="1173"/>
                    </a:lnTo>
                    <a:lnTo>
                      <a:pt x="185" y="1168"/>
                    </a:lnTo>
                    <a:lnTo>
                      <a:pt x="186" y="1164"/>
                    </a:lnTo>
                    <a:lnTo>
                      <a:pt x="186" y="1158"/>
                    </a:lnTo>
                    <a:lnTo>
                      <a:pt x="185" y="1154"/>
                    </a:lnTo>
                    <a:lnTo>
                      <a:pt x="183" y="1151"/>
                    </a:lnTo>
                    <a:lnTo>
                      <a:pt x="179" y="1148"/>
                    </a:lnTo>
                    <a:lnTo>
                      <a:pt x="175" y="1145"/>
                    </a:lnTo>
                    <a:lnTo>
                      <a:pt x="170" y="1145"/>
                    </a:lnTo>
                    <a:close/>
                    <a:moveTo>
                      <a:pt x="1770" y="1067"/>
                    </a:moveTo>
                    <a:lnTo>
                      <a:pt x="1765" y="1067"/>
                    </a:lnTo>
                    <a:lnTo>
                      <a:pt x="1761" y="1069"/>
                    </a:lnTo>
                    <a:lnTo>
                      <a:pt x="1757" y="1072"/>
                    </a:lnTo>
                    <a:lnTo>
                      <a:pt x="1754" y="1076"/>
                    </a:lnTo>
                    <a:lnTo>
                      <a:pt x="1754" y="1081"/>
                    </a:lnTo>
                    <a:lnTo>
                      <a:pt x="1754" y="1085"/>
                    </a:lnTo>
                    <a:lnTo>
                      <a:pt x="1755" y="1091"/>
                    </a:lnTo>
                    <a:lnTo>
                      <a:pt x="1760" y="1094"/>
                    </a:lnTo>
                    <a:lnTo>
                      <a:pt x="1764" y="1097"/>
                    </a:lnTo>
                    <a:lnTo>
                      <a:pt x="1768" y="1097"/>
                    </a:lnTo>
                    <a:lnTo>
                      <a:pt x="1770" y="1097"/>
                    </a:lnTo>
                    <a:lnTo>
                      <a:pt x="1771" y="1097"/>
                    </a:lnTo>
                    <a:lnTo>
                      <a:pt x="1776" y="1095"/>
                    </a:lnTo>
                    <a:lnTo>
                      <a:pt x="1780" y="1092"/>
                    </a:lnTo>
                    <a:lnTo>
                      <a:pt x="1783" y="1088"/>
                    </a:lnTo>
                    <a:lnTo>
                      <a:pt x="1783" y="1084"/>
                    </a:lnTo>
                    <a:lnTo>
                      <a:pt x="1783" y="1079"/>
                    </a:lnTo>
                    <a:lnTo>
                      <a:pt x="1782" y="1075"/>
                    </a:lnTo>
                    <a:lnTo>
                      <a:pt x="1779" y="1070"/>
                    </a:lnTo>
                    <a:lnTo>
                      <a:pt x="1774" y="1069"/>
                    </a:lnTo>
                    <a:lnTo>
                      <a:pt x="1770" y="1067"/>
                    </a:lnTo>
                    <a:close/>
                    <a:moveTo>
                      <a:pt x="189" y="1067"/>
                    </a:moveTo>
                    <a:lnTo>
                      <a:pt x="185" y="1069"/>
                    </a:lnTo>
                    <a:lnTo>
                      <a:pt x="181" y="1070"/>
                    </a:lnTo>
                    <a:lnTo>
                      <a:pt x="178" y="1075"/>
                    </a:lnTo>
                    <a:lnTo>
                      <a:pt x="176" y="1079"/>
                    </a:lnTo>
                    <a:lnTo>
                      <a:pt x="175" y="1084"/>
                    </a:lnTo>
                    <a:lnTo>
                      <a:pt x="176" y="1088"/>
                    </a:lnTo>
                    <a:lnTo>
                      <a:pt x="179" y="1092"/>
                    </a:lnTo>
                    <a:lnTo>
                      <a:pt x="182" y="1095"/>
                    </a:lnTo>
                    <a:lnTo>
                      <a:pt x="186" y="1097"/>
                    </a:lnTo>
                    <a:lnTo>
                      <a:pt x="189" y="1097"/>
                    </a:lnTo>
                    <a:lnTo>
                      <a:pt x="191" y="1097"/>
                    </a:lnTo>
                    <a:lnTo>
                      <a:pt x="195" y="1097"/>
                    </a:lnTo>
                    <a:lnTo>
                      <a:pt x="199" y="1094"/>
                    </a:lnTo>
                    <a:lnTo>
                      <a:pt x="202" y="1091"/>
                    </a:lnTo>
                    <a:lnTo>
                      <a:pt x="205" y="1085"/>
                    </a:lnTo>
                    <a:lnTo>
                      <a:pt x="205" y="1081"/>
                    </a:lnTo>
                    <a:lnTo>
                      <a:pt x="204" y="1076"/>
                    </a:lnTo>
                    <a:lnTo>
                      <a:pt x="202" y="1072"/>
                    </a:lnTo>
                    <a:lnTo>
                      <a:pt x="198" y="1069"/>
                    </a:lnTo>
                    <a:lnTo>
                      <a:pt x="194" y="1067"/>
                    </a:lnTo>
                    <a:lnTo>
                      <a:pt x="189" y="1067"/>
                    </a:lnTo>
                    <a:close/>
                    <a:moveTo>
                      <a:pt x="1751" y="989"/>
                    </a:moveTo>
                    <a:lnTo>
                      <a:pt x="1747" y="990"/>
                    </a:lnTo>
                    <a:lnTo>
                      <a:pt x="1742" y="992"/>
                    </a:lnTo>
                    <a:lnTo>
                      <a:pt x="1738" y="994"/>
                    </a:lnTo>
                    <a:lnTo>
                      <a:pt x="1736" y="999"/>
                    </a:lnTo>
                    <a:lnTo>
                      <a:pt x="1735" y="1003"/>
                    </a:lnTo>
                    <a:lnTo>
                      <a:pt x="1735" y="1008"/>
                    </a:lnTo>
                    <a:lnTo>
                      <a:pt x="1738" y="1012"/>
                    </a:lnTo>
                    <a:lnTo>
                      <a:pt x="1741" y="1016"/>
                    </a:lnTo>
                    <a:lnTo>
                      <a:pt x="1745" y="1018"/>
                    </a:lnTo>
                    <a:lnTo>
                      <a:pt x="1749" y="1019"/>
                    </a:lnTo>
                    <a:lnTo>
                      <a:pt x="1754" y="1019"/>
                    </a:lnTo>
                    <a:lnTo>
                      <a:pt x="1758" y="1016"/>
                    </a:lnTo>
                    <a:lnTo>
                      <a:pt x="1761" y="1013"/>
                    </a:lnTo>
                    <a:lnTo>
                      <a:pt x="1764" y="1011"/>
                    </a:lnTo>
                    <a:lnTo>
                      <a:pt x="1764" y="1006"/>
                    </a:lnTo>
                    <a:lnTo>
                      <a:pt x="1764" y="1000"/>
                    </a:lnTo>
                    <a:lnTo>
                      <a:pt x="1763" y="996"/>
                    </a:lnTo>
                    <a:lnTo>
                      <a:pt x="1760" y="993"/>
                    </a:lnTo>
                    <a:lnTo>
                      <a:pt x="1755" y="990"/>
                    </a:lnTo>
                    <a:lnTo>
                      <a:pt x="1751" y="989"/>
                    </a:lnTo>
                    <a:close/>
                    <a:moveTo>
                      <a:pt x="208" y="989"/>
                    </a:moveTo>
                    <a:lnTo>
                      <a:pt x="204" y="990"/>
                    </a:lnTo>
                    <a:lnTo>
                      <a:pt x="199" y="993"/>
                    </a:lnTo>
                    <a:lnTo>
                      <a:pt x="197" y="996"/>
                    </a:lnTo>
                    <a:lnTo>
                      <a:pt x="194" y="1000"/>
                    </a:lnTo>
                    <a:lnTo>
                      <a:pt x="194" y="1006"/>
                    </a:lnTo>
                    <a:lnTo>
                      <a:pt x="195" y="1011"/>
                    </a:lnTo>
                    <a:lnTo>
                      <a:pt x="198" y="1013"/>
                    </a:lnTo>
                    <a:lnTo>
                      <a:pt x="201" y="1016"/>
                    </a:lnTo>
                    <a:lnTo>
                      <a:pt x="205" y="1019"/>
                    </a:lnTo>
                    <a:lnTo>
                      <a:pt x="210" y="1019"/>
                    </a:lnTo>
                    <a:lnTo>
                      <a:pt x="214" y="1018"/>
                    </a:lnTo>
                    <a:lnTo>
                      <a:pt x="218" y="1016"/>
                    </a:lnTo>
                    <a:lnTo>
                      <a:pt x="221" y="1012"/>
                    </a:lnTo>
                    <a:lnTo>
                      <a:pt x="224" y="1008"/>
                    </a:lnTo>
                    <a:lnTo>
                      <a:pt x="224" y="1003"/>
                    </a:lnTo>
                    <a:lnTo>
                      <a:pt x="223" y="999"/>
                    </a:lnTo>
                    <a:lnTo>
                      <a:pt x="220" y="994"/>
                    </a:lnTo>
                    <a:lnTo>
                      <a:pt x="217" y="992"/>
                    </a:lnTo>
                    <a:lnTo>
                      <a:pt x="213" y="990"/>
                    </a:lnTo>
                    <a:lnTo>
                      <a:pt x="208" y="989"/>
                    </a:lnTo>
                    <a:close/>
                    <a:moveTo>
                      <a:pt x="1732" y="911"/>
                    </a:moveTo>
                    <a:lnTo>
                      <a:pt x="1728" y="911"/>
                    </a:lnTo>
                    <a:lnTo>
                      <a:pt x="1723" y="914"/>
                    </a:lnTo>
                    <a:lnTo>
                      <a:pt x="1720" y="917"/>
                    </a:lnTo>
                    <a:lnTo>
                      <a:pt x="1717" y="920"/>
                    </a:lnTo>
                    <a:lnTo>
                      <a:pt x="1716" y="924"/>
                    </a:lnTo>
                    <a:lnTo>
                      <a:pt x="1716" y="930"/>
                    </a:lnTo>
                    <a:lnTo>
                      <a:pt x="1719" y="935"/>
                    </a:lnTo>
                    <a:lnTo>
                      <a:pt x="1722" y="938"/>
                    </a:lnTo>
                    <a:lnTo>
                      <a:pt x="1726" y="940"/>
                    </a:lnTo>
                    <a:lnTo>
                      <a:pt x="1730" y="942"/>
                    </a:lnTo>
                    <a:lnTo>
                      <a:pt x="1735" y="940"/>
                    </a:lnTo>
                    <a:lnTo>
                      <a:pt x="1739" y="939"/>
                    </a:lnTo>
                    <a:lnTo>
                      <a:pt x="1742" y="936"/>
                    </a:lnTo>
                    <a:lnTo>
                      <a:pt x="1745" y="932"/>
                    </a:lnTo>
                    <a:lnTo>
                      <a:pt x="1747" y="927"/>
                    </a:lnTo>
                    <a:lnTo>
                      <a:pt x="1745" y="923"/>
                    </a:lnTo>
                    <a:lnTo>
                      <a:pt x="1744" y="919"/>
                    </a:lnTo>
                    <a:lnTo>
                      <a:pt x="1741" y="914"/>
                    </a:lnTo>
                    <a:lnTo>
                      <a:pt x="1736" y="913"/>
                    </a:lnTo>
                    <a:lnTo>
                      <a:pt x="1732" y="911"/>
                    </a:lnTo>
                    <a:close/>
                    <a:moveTo>
                      <a:pt x="226" y="911"/>
                    </a:moveTo>
                    <a:lnTo>
                      <a:pt x="221" y="913"/>
                    </a:lnTo>
                    <a:lnTo>
                      <a:pt x="218" y="914"/>
                    </a:lnTo>
                    <a:lnTo>
                      <a:pt x="216" y="919"/>
                    </a:lnTo>
                    <a:lnTo>
                      <a:pt x="213" y="923"/>
                    </a:lnTo>
                    <a:lnTo>
                      <a:pt x="213" y="927"/>
                    </a:lnTo>
                    <a:lnTo>
                      <a:pt x="214" y="932"/>
                    </a:lnTo>
                    <a:lnTo>
                      <a:pt x="216" y="936"/>
                    </a:lnTo>
                    <a:lnTo>
                      <a:pt x="220" y="939"/>
                    </a:lnTo>
                    <a:lnTo>
                      <a:pt x="224" y="940"/>
                    </a:lnTo>
                    <a:lnTo>
                      <a:pt x="227" y="942"/>
                    </a:lnTo>
                    <a:lnTo>
                      <a:pt x="233" y="940"/>
                    </a:lnTo>
                    <a:lnTo>
                      <a:pt x="237" y="938"/>
                    </a:lnTo>
                    <a:lnTo>
                      <a:pt x="240" y="935"/>
                    </a:lnTo>
                    <a:lnTo>
                      <a:pt x="242" y="930"/>
                    </a:lnTo>
                    <a:lnTo>
                      <a:pt x="243" y="924"/>
                    </a:lnTo>
                    <a:lnTo>
                      <a:pt x="242" y="920"/>
                    </a:lnTo>
                    <a:lnTo>
                      <a:pt x="239" y="917"/>
                    </a:lnTo>
                    <a:lnTo>
                      <a:pt x="236" y="914"/>
                    </a:lnTo>
                    <a:lnTo>
                      <a:pt x="232" y="911"/>
                    </a:lnTo>
                    <a:lnTo>
                      <a:pt x="226" y="911"/>
                    </a:lnTo>
                    <a:close/>
                    <a:moveTo>
                      <a:pt x="1713" y="834"/>
                    </a:moveTo>
                    <a:lnTo>
                      <a:pt x="1709" y="834"/>
                    </a:lnTo>
                    <a:lnTo>
                      <a:pt x="1704" y="835"/>
                    </a:lnTo>
                    <a:lnTo>
                      <a:pt x="1701" y="838"/>
                    </a:lnTo>
                    <a:lnTo>
                      <a:pt x="1698" y="843"/>
                    </a:lnTo>
                    <a:lnTo>
                      <a:pt x="1697" y="847"/>
                    </a:lnTo>
                    <a:lnTo>
                      <a:pt x="1698" y="851"/>
                    </a:lnTo>
                    <a:lnTo>
                      <a:pt x="1700" y="857"/>
                    </a:lnTo>
                    <a:lnTo>
                      <a:pt x="1703" y="860"/>
                    </a:lnTo>
                    <a:lnTo>
                      <a:pt x="1707" y="863"/>
                    </a:lnTo>
                    <a:lnTo>
                      <a:pt x="1713" y="863"/>
                    </a:lnTo>
                    <a:lnTo>
                      <a:pt x="1716" y="863"/>
                    </a:lnTo>
                    <a:lnTo>
                      <a:pt x="1720" y="862"/>
                    </a:lnTo>
                    <a:lnTo>
                      <a:pt x="1723" y="859"/>
                    </a:lnTo>
                    <a:lnTo>
                      <a:pt x="1726" y="854"/>
                    </a:lnTo>
                    <a:lnTo>
                      <a:pt x="1728" y="850"/>
                    </a:lnTo>
                    <a:lnTo>
                      <a:pt x="1728" y="846"/>
                    </a:lnTo>
                    <a:lnTo>
                      <a:pt x="1725" y="840"/>
                    </a:lnTo>
                    <a:lnTo>
                      <a:pt x="1722" y="837"/>
                    </a:lnTo>
                    <a:lnTo>
                      <a:pt x="1719" y="834"/>
                    </a:lnTo>
                    <a:lnTo>
                      <a:pt x="1713" y="834"/>
                    </a:lnTo>
                    <a:close/>
                    <a:moveTo>
                      <a:pt x="245" y="834"/>
                    </a:moveTo>
                    <a:lnTo>
                      <a:pt x="240" y="834"/>
                    </a:lnTo>
                    <a:lnTo>
                      <a:pt x="237" y="837"/>
                    </a:lnTo>
                    <a:lnTo>
                      <a:pt x="233" y="840"/>
                    </a:lnTo>
                    <a:lnTo>
                      <a:pt x="232" y="846"/>
                    </a:lnTo>
                    <a:lnTo>
                      <a:pt x="232" y="850"/>
                    </a:lnTo>
                    <a:lnTo>
                      <a:pt x="233" y="854"/>
                    </a:lnTo>
                    <a:lnTo>
                      <a:pt x="235" y="859"/>
                    </a:lnTo>
                    <a:lnTo>
                      <a:pt x="239" y="862"/>
                    </a:lnTo>
                    <a:lnTo>
                      <a:pt x="243" y="863"/>
                    </a:lnTo>
                    <a:lnTo>
                      <a:pt x="246" y="863"/>
                    </a:lnTo>
                    <a:lnTo>
                      <a:pt x="252" y="863"/>
                    </a:lnTo>
                    <a:lnTo>
                      <a:pt x="256" y="860"/>
                    </a:lnTo>
                    <a:lnTo>
                      <a:pt x="259" y="857"/>
                    </a:lnTo>
                    <a:lnTo>
                      <a:pt x="261" y="851"/>
                    </a:lnTo>
                    <a:lnTo>
                      <a:pt x="261" y="847"/>
                    </a:lnTo>
                    <a:lnTo>
                      <a:pt x="261" y="843"/>
                    </a:lnTo>
                    <a:lnTo>
                      <a:pt x="258" y="838"/>
                    </a:lnTo>
                    <a:lnTo>
                      <a:pt x="255" y="835"/>
                    </a:lnTo>
                    <a:lnTo>
                      <a:pt x="251" y="834"/>
                    </a:lnTo>
                    <a:lnTo>
                      <a:pt x="245" y="834"/>
                    </a:lnTo>
                    <a:close/>
                    <a:moveTo>
                      <a:pt x="1695" y="755"/>
                    </a:moveTo>
                    <a:lnTo>
                      <a:pt x="1690" y="755"/>
                    </a:lnTo>
                    <a:lnTo>
                      <a:pt x="1685" y="758"/>
                    </a:lnTo>
                    <a:lnTo>
                      <a:pt x="1682" y="761"/>
                    </a:lnTo>
                    <a:lnTo>
                      <a:pt x="1679" y="765"/>
                    </a:lnTo>
                    <a:lnTo>
                      <a:pt x="1678" y="770"/>
                    </a:lnTo>
                    <a:lnTo>
                      <a:pt x="1679" y="774"/>
                    </a:lnTo>
                    <a:lnTo>
                      <a:pt x="1681" y="778"/>
                    </a:lnTo>
                    <a:lnTo>
                      <a:pt x="1684" y="783"/>
                    </a:lnTo>
                    <a:lnTo>
                      <a:pt x="1688" y="784"/>
                    </a:lnTo>
                    <a:lnTo>
                      <a:pt x="1694" y="786"/>
                    </a:lnTo>
                    <a:lnTo>
                      <a:pt x="1697" y="786"/>
                    </a:lnTo>
                    <a:lnTo>
                      <a:pt x="1701" y="783"/>
                    </a:lnTo>
                    <a:lnTo>
                      <a:pt x="1706" y="780"/>
                    </a:lnTo>
                    <a:lnTo>
                      <a:pt x="1707" y="777"/>
                    </a:lnTo>
                    <a:lnTo>
                      <a:pt x="1709" y="771"/>
                    </a:lnTo>
                    <a:lnTo>
                      <a:pt x="1709" y="767"/>
                    </a:lnTo>
                    <a:lnTo>
                      <a:pt x="1706" y="762"/>
                    </a:lnTo>
                    <a:lnTo>
                      <a:pt x="1703" y="759"/>
                    </a:lnTo>
                    <a:lnTo>
                      <a:pt x="1700" y="756"/>
                    </a:lnTo>
                    <a:lnTo>
                      <a:pt x="1695" y="755"/>
                    </a:lnTo>
                    <a:close/>
                    <a:moveTo>
                      <a:pt x="264" y="755"/>
                    </a:moveTo>
                    <a:lnTo>
                      <a:pt x="259" y="756"/>
                    </a:lnTo>
                    <a:lnTo>
                      <a:pt x="255" y="759"/>
                    </a:lnTo>
                    <a:lnTo>
                      <a:pt x="252" y="762"/>
                    </a:lnTo>
                    <a:lnTo>
                      <a:pt x="251" y="767"/>
                    </a:lnTo>
                    <a:lnTo>
                      <a:pt x="251" y="771"/>
                    </a:lnTo>
                    <a:lnTo>
                      <a:pt x="252" y="777"/>
                    </a:lnTo>
                    <a:lnTo>
                      <a:pt x="253" y="780"/>
                    </a:lnTo>
                    <a:lnTo>
                      <a:pt x="258" y="783"/>
                    </a:lnTo>
                    <a:lnTo>
                      <a:pt x="262" y="786"/>
                    </a:lnTo>
                    <a:lnTo>
                      <a:pt x="265" y="786"/>
                    </a:lnTo>
                    <a:lnTo>
                      <a:pt x="270" y="784"/>
                    </a:lnTo>
                    <a:lnTo>
                      <a:pt x="274" y="783"/>
                    </a:lnTo>
                    <a:lnTo>
                      <a:pt x="278" y="778"/>
                    </a:lnTo>
                    <a:lnTo>
                      <a:pt x="280" y="774"/>
                    </a:lnTo>
                    <a:lnTo>
                      <a:pt x="280" y="770"/>
                    </a:lnTo>
                    <a:lnTo>
                      <a:pt x="278" y="765"/>
                    </a:lnTo>
                    <a:lnTo>
                      <a:pt x="277" y="761"/>
                    </a:lnTo>
                    <a:lnTo>
                      <a:pt x="272" y="758"/>
                    </a:lnTo>
                    <a:lnTo>
                      <a:pt x="268" y="755"/>
                    </a:lnTo>
                    <a:lnTo>
                      <a:pt x="264" y="755"/>
                    </a:lnTo>
                    <a:close/>
                    <a:moveTo>
                      <a:pt x="1676" y="678"/>
                    </a:moveTo>
                    <a:lnTo>
                      <a:pt x="1672" y="678"/>
                    </a:lnTo>
                    <a:lnTo>
                      <a:pt x="1668" y="679"/>
                    </a:lnTo>
                    <a:lnTo>
                      <a:pt x="1663" y="683"/>
                    </a:lnTo>
                    <a:lnTo>
                      <a:pt x="1660" y="686"/>
                    </a:lnTo>
                    <a:lnTo>
                      <a:pt x="1660" y="691"/>
                    </a:lnTo>
                    <a:lnTo>
                      <a:pt x="1660" y="697"/>
                    </a:lnTo>
                    <a:lnTo>
                      <a:pt x="1662" y="701"/>
                    </a:lnTo>
                    <a:lnTo>
                      <a:pt x="1666" y="704"/>
                    </a:lnTo>
                    <a:lnTo>
                      <a:pt x="1671" y="707"/>
                    </a:lnTo>
                    <a:lnTo>
                      <a:pt x="1675" y="708"/>
                    </a:lnTo>
                    <a:lnTo>
                      <a:pt x="1678" y="707"/>
                    </a:lnTo>
                    <a:lnTo>
                      <a:pt x="1682" y="705"/>
                    </a:lnTo>
                    <a:lnTo>
                      <a:pt x="1687" y="702"/>
                    </a:lnTo>
                    <a:lnTo>
                      <a:pt x="1690" y="698"/>
                    </a:lnTo>
                    <a:lnTo>
                      <a:pt x="1690" y="694"/>
                    </a:lnTo>
                    <a:lnTo>
                      <a:pt x="1690" y="689"/>
                    </a:lnTo>
                    <a:lnTo>
                      <a:pt x="1688" y="685"/>
                    </a:lnTo>
                    <a:lnTo>
                      <a:pt x="1685" y="681"/>
                    </a:lnTo>
                    <a:lnTo>
                      <a:pt x="1681" y="679"/>
                    </a:lnTo>
                    <a:lnTo>
                      <a:pt x="1676" y="678"/>
                    </a:lnTo>
                    <a:close/>
                    <a:moveTo>
                      <a:pt x="283" y="678"/>
                    </a:moveTo>
                    <a:lnTo>
                      <a:pt x="278" y="679"/>
                    </a:lnTo>
                    <a:lnTo>
                      <a:pt x="274" y="681"/>
                    </a:lnTo>
                    <a:lnTo>
                      <a:pt x="271" y="685"/>
                    </a:lnTo>
                    <a:lnTo>
                      <a:pt x="270" y="689"/>
                    </a:lnTo>
                    <a:lnTo>
                      <a:pt x="270" y="694"/>
                    </a:lnTo>
                    <a:lnTo>
                      <a:pt x="270" y="698"/>
                    </a:lnTo>
                    <a:lnTo>
                      <a:pt x="272" y="702"/>
                    </a:lnTo>
                    <a:lnTo>
                      <a:pt x="275" y="705"/>
                    </a:lnTo>
                    <a:lnTo>
                      <a:pt x="280" y="707"/>
                    </a:lnTo>
                    <a:lnTo>
                      <a:pt x="284" y="708"/>
                    </a:lnTo>
                    <a:lnTo>
                      <a:pt x="289" y="707"/>
                    </a:lnTo>
                    <a:lnTo>
                      <a:pt x="293" y="704"/>
                    </a:lnTo>
                    <a:lnTo>
                      <a:pt x="296" y="701"/>
                    </a:lnTo>
                    <a:lnTo>
                      <a:pt x="299" y="697"/>
                    </a:lnTo>
                    <a:lnTo>
                      <a:pt x="299" y="691"/>
                    </a:lnTo>
                    <a:lnTo>
                      <a:pt x="297" y="686"/>
                    </a:lnTo>
                    <a:lnTo>
                      <a:pt x="296" y="683"/>
                    </a:lnTo>
                    <a:lnTo>
                      <a:pt x="291" y="679"/>
                    </a:lnTo>
                    <a:lnTo>
                      <a:pt x="287" y="678"/>
                    </a:lnTo>
                    <a:lnTo>
                      <a:pt x="283" y="678"/>
                    </a:lnTo>
                    <a:close/>
                    <a:moveTo>
                      <a:pt x="1657" y="600"/>
                    </a:moveTo>
                    <a:lnTo>
                      <a:pt x="1653" y="600"/>
                    </a:lnTo>
                    <a:lnTo>
                      <a:pt x="1649" y="602"/>
                    </a:lnTo>
                    <a:lnTo>
                      <a:pt x="1644" y="605"/>
                    </a:lnTo>
                    <a:lnTo>
                      <a:pt x="1643" y="609"/>
                    </a:lnTo>
                    <a:lnTo>
                      <a:pt x="1641" y="613"/>
                    </a:lnTo>
                    <a:lnTo>
                      <a:pt x="1641" y="618"/>
                    </a:lnTo>
                    <a:lnTo>
                      <a:pt x="1643" y="622"/>
                    </a:lnTo>
                    <a:lnTo>
                      <a:pt x="1647" y="627"/>
                    </a:lnTo>
                    <a:lnTo>
                      <a:pt x="1652" y="629"/>
                    </a:lnTo>
                    <a:lnTo>
                      <a:pt x="1656" y="629"/>
                    </a:lnTo>
                    <a:lnTo>
                      <a:pt x="1659" y="629"/>
                    </a:lnTo>
                    <a:lnTo>
                      <a:pt x="1665" y="628"/>
                    </a:lnTo>
                    <a:lnTo>
                      <a:pt x="1668" y="625"/>
                    </a:lnTo>
                    <a:lnTo>
                      <a:pt x="1671" y="621"/>
                    </a:lnTo>
                    <a:lnTo>
                      <a:pt x="1671" y="616"/>
                    </a:lnTo>
                    <a:lnTo>
                      <a:pt x="1671" y="610"/>
                    </a:lnTo>
                    <a:lnTo>
                      <a:pt x="1669" y="606"/>
                    </a:lnTo>
                    <a:lnTo>
                      <a:pt x="1666" y="603"/>
                    </a:lnTo>
                    <a:lnTo>
                      <a:pt x="1662" y="600"/>
                    </a:lnTo>
                    <a:lnTo>
                      <a:pt x="1657" y="600"/>
                    </a:lnTo>
                    <a:close/>
                    <a:moveTo>
                      <a:pt x="302" y="600"/>
                    </a:moveTo>
                    <a:lnTo>
                      <a:pt x="297" y="600"/>
                    </a:lnTo>
                    <a:lnTo>
                      <a:pt x="293" y="603"/>
                    </a:lnTo>
                    <a:lnTo>
                      <a:pt x="290" y="606"/>
                    </a:lnTo>
                    <a:lnTo>
                      <a:pt x="289" y="610"/>
                    </a:lnTo>
                    <a:lnTo>
                      <a:pt x="287" y="616"/>
                    </a:lnTo>
                    <a:lnTo>
                      <a:pt x="289" y="621"/>
                    </a:lnTo>
                    <a:lnTo>
                      <a:pt x="291" y="625"/>
                    </a:lnTo>
                    <a:lnTo>
                      <a:pt x="294" y="628"/>
                    </a:lnTo>
                    <a:lnTo>
                      <a:pt x="299" y="629"/>
                    </a:lnTo>
                    <a:lnTo>
                      <a:pt x="303" y="629"/>
                    </a:lnTo>
                    <a:lnTo>
                      <a:pt x="307" y="629"/>
                    </a:lnTo>
                    <a:lnTo>
                      <a:pt x="312" y="627"/>
                    </a:lnTo>
                    <a:lnTo>
                      <a:pt x="315" y="622"/>
                    </a:lnTo>
                    <a:lnTo>
                      <a:pt x="318" y="618"/>
                    </a:lnTo>
                    <a:lnTo>
                      <a:pt x="318" y="613"/>
                    </a:lnTo>
                    <a:lnTo>
                      <a:pt x="316" y="609"/>
                    </a:lnTo>
                    <a:lnTo>
                      <a:pt x="313" y="605"/>
                    </a:lnTo>
                    <a:lnTo>
                      <a:pt x="310" y="602"/>
                    </a:lnTo>
                    <a:lnTo>
                      <a:pt x="306" y="600"/>
                    </a:lnTo>
                    <a:lnTo>
                      <a:pt x="302" y="600"/>
                    </a:lnTo>
                    <a:close/>
                    <a:moveTo>
                      <a:pt x="1639" y="521"/>
                    </a:moveTo>
                    <a:lnTo>
                      <a:pt x="1634" y="521"/>
                    </a:lnTo>
                    <a:lnTo>
                      <a:pt x="1630" y="524"/>
                    </a:lnTo>
                    <a:lnTo>
                      <a:pt x="1625" y="527"/>
                    </a:lnTo>
                    <a:lnTo>
                      <a:pt x="1624" y="532"/>
                    </a:lnTo>
                    <a:lnTo>
                      <a:pt x="1622" y="536"/>
                    </a:lnTo>
                    <a:lnTo>
                      <a:pt x="1622" y="540"/>
                    </a:lnTo>
                    <a:lnTo>
                      <a:pt x="1625" y="545"/>
                    </a:lnTo>
                    <a:lnTo>
                      <a:pt x="1628" y="549"/>
                    </a:lnTo>
                    <a:lnTo>
                      <a:pt x="1633" y="551"/>
                    </a:lnTo>
                    <a:lnTo>
                      <a:pt x="1637" y="552"/>
                    </a:lnTo>
                    <a:lnTo>
                      <a:pt x="1641" y="552"/>
                    </a:lnTo>
                    <a:lnTo>
                      <a:pt x="1646" y="549"/>
                    </a:lnTo>
                    <a:lnTo>
                      <a:pt x="1649" y="546"/>
                    </a:lnTo>
                    <a:lnTo>
                      <a:pt x="1652" y="542"/>
                    </a:lnTo>
                    <a:lnTo>
                      <a:pt x="1653" y="537"/>
                    </a:lnTo>
                    <a:lnTo>
                      <a:pt x="1652" y="533"/>
                    </a:lnTo>
                    <a:lnTo>
                      <a:pt x="1650" y="529"/>
                    </a:lnTo>
                    <a:lnTo>
                      <a:pt x="1647" y="526"/>
                    </a:lnTo>
                    <a:lnTo>
                      <a:pt x="1643" y="523"/>
                    </a:lnTo>
                    <a:lnTo>
                      <a:pt x="1639" y="521"/>
                    </a:lnTo>
                    <a:close/>
                    <a:moveTo>
                      <a:pt x="321" y="521"/>
                    </a:moveTo>
                    <a:lnTo>
                      <a:pt x="315" y="523"/>
                    </a:lnTo>
                    <a:lnTo>
                      <a:pt x="312" y="526"/>
                    </a:lnTo>
                    <a:lnTo>
                      <a:pt x="309" y="529"/>
                    </a:lnTo>
                    <a:lnTo>
                      <a:pt x="306" y="533"/>
                    </a:lnTo>
                    <a:lnTo>
                      <a:pt x="306" y="537"/>
                    </a:lnTo>
                    <a:lnTo>
                      <a:pt x="307" y="542"/>
                    </a:lnTo>
                    <a:lnTo>
                      <a:pt x="310" y="546"/>
                    </a:lnTo>
                    <a:lnTo>
                      <a:pt x="313" y="549"/>
                    </a:lnTo>
                    <a:lnTo>
                      <a:pt x="318" y="552"/>
                    </a:lnTo>
                    <a:lnTo>
                      <a:pt x="321" y="552"/>
                    </a:lnTo>
                    <a:lnTo>
                      <a:pt x="326" y="551"/>
                    </a:lnTo>
                    <a:lnTo>
                      <a:pt x="331" y="549"/>
                    </a:lnTo>
                    <a:lnTo>
                      <a:pt x="334" y="545"/>
                    </a:lnTo>
                    <a:lnTo>
                      <a:pt x="337" y="540"/>
                    </a:lnTo>
                    <a:lnTo>
                      <a:pt x="337" y="536"/>
                    </a:lnTo>
                    <a:lnTo>
                      <a:pt x="335" y="532"/>
                    </a:lnTo>
                    <a:lnTo>
                      <a:pt x="332" y="527"/>
                    </a:lnTo>
                    <a:lnTo>
                      <a:pt x="329" y="524"/>
                    </a:lnTo>
                    <a:lnTo>
                      <a:pt x="325" y="521"/>
                    </a:lnTo>
                    <a:lnTo>
                      <a:pt x="321" y="521"/>
                    </a:lnTo>
                    <a:close/>
                    <a:moveTo>
                      <a:pt x="1620" y="444"/>
                    </a:moveTo>
                    <a:lnTo>
                      <a:pt x="1615" y="444"/>
                    </a:lnTo>
                    <a:lnTo>
                      <a:pt x="1611" y="446"/>
                    </a:lnTo>
                    <a:lnTo>
                      <a:pt x="1608" y="448"/>
                    </a:lnTo>
                    <a:lnTo>
                      <a:pt x="1605" y="453"/>
                    </a:lnTo>
                    <a:lnTo>
                      <a:pt x="1603" y="457"/>
                    </a:lnTo>
                    <a:lnTo>
                      <a:pt x="1603" y="463"/>
                    </a:lnTo>
                    <a:lnTo>
                      <a:pt x="1606" y="467"/>
                    </a:lnTo>
                    <a:lnTo>
                      <a:pt x="1609" y="470"/>
                    </a:lnTo>
                    <a:lnTo>
                      <a:pt x="1614" y="473"/>
                    </a:lnTo>
                    <a:lnTo>
                      <a:pt x="1620" y="473"/>
                    </a:lnTo>
                    <a:lnTo>
                      <a:pt x="1621" y="473"/>
                    </a:lnTo>
                    <a:lnTo>
                      <a:pt x="1622" y="473"/>
                    </a:lnTo>
                    <a:lnTo>
                      <a:pt x="1627" y="472"/>
                    </a:lnTo>
                    <a:lnTo>
                      <a:pt x="1630" y="469"/>
                    </a:lnTo>
                    <a:lnTo>
                      <a:pt x="1633" y="464"/>
                    </a:lnTo>
                    <a:lnTo>
                      <a:pt x="1634" y="460"/>
                    </a:lnTo>
                    <a:lnTo>
                      <a:pt x="1634" y="456"/>
                    </a:lnTo>
                    <a:lnTo>
                      <a:pt x="1631" y="451"/>
                    </a:lnTo>
                    <a:lnTo>
                      <a:pt x="1628" y="447"/>
                    </a:lnTo>
                    <a:lnTo>
                      <a:pt x="1625" y="446"/>
                    </a:lnTo>
                    <a:lnTo>
                      <a:pt x="1620" y="444"/>
                    </a:lnTo>
                    <a:close/>
                    <a:moveTo>
                      <a:pt x="338" y="444"/>
                    </a:moveTo>
                    <a:lnTo>
                      <a:pt x="334" y="446"/>
                    </a:lnTo>
                    <a:lnTo>
                      <a:pt x="331" y="447"/>
                    </a:lnTo>
                    <a:lnTo>
                      <a:pt x="326" y="451"/>
                    </a:lnTo>
                    <a:lnTo>
                      <a:pt x="325" y="456"/>
                    </a:lnTo>
                    <a:lnTo>
                      <a:pt x="325" y="460"/>
                    </a:lnTo>
                    <a:lnTo>
                      <a:pt x="326" y="464"/>
                    </a:lnTo>
                    <a:lnTo>
                      <a:pt x="328" y="469"/>
                    </a:lnTo>
                    <a:lnTo>
                      <a:pt x="332" y="472"/>
                    </a:lnTo>
                    <a:lnTo>
                      <a:pt x="337" y="473"/>
                    </a:lnTo>
                    <a:lnTo>
                      <a:pt x="340" y="473"/>
                    </a:lnTo>
                    <a:lnTo>
                      <a:pt x="345" y="473"/>
                    </a:lnTo>
                    <a:lnTo>
                      <a:pt x="350" y="470"/>
                    </a:lnTo>
                    <a:lnTo>
                      <a:pt x="353" y="467"/>
                    </a:lnTo>
                    <a:lnTo>
                      <a:pt x="354" y="463"/>
                    </a:lnTo>
                    <a:lnTo>
                      <a:pt x="356" y="457"/>
                    </a:lnTo>
                    <a:lnTo>
                      <a:pt x="354" y="453"/>
                    </a:lnTo>
                    <a:lnTo>
                      <a:pt x="351" y="448"/>
                    </a:lnTo>
                    <a:lnTo>
                      <a:pt x="348" y="446"/>
                    </a:lnTo>
                    <a:lnTo>
                      <a:pt x="344" y="444"/>
                    </a:lnTo>
                    <a:lnTo>
                      <a:pt x="338" y="444"/>
                    </a:lnTo>
                    <a:close/>
                    <a:moveTo>
                      <a:pt x="357" y="367"/>
                    </a:moveTo>
                    <a:lnTo>
                      <a:pt x="353" y="367"/>
                    </a:lnTo>
                    <a:lnTo>
                      <a:pt x="348" y="370"/>
                    </a:lnTo>
                    <a:lnTo>
                      <a:pt x="345" y="373"/>
                    </a:lnTo>
                    <a:lnTo>
                      <a:pt x="344" y="377"/>
                    </a:lnTo>
                    <a:lnTo>
                      <a:pt x="344" y="383"/>
                    </a:lnTo>
                    <a:lnTo>
                      <a:pt x="344" y="387"/>
                    </a:lnTo>
                    <a:lnTo>
                      <a:pt x="347" y="390"/>
                    </a:lnTo>
                    <a:lnTo>
                      <a:pt x="351" y="394"/>
                    </a:lnTo>
                    <a:lnTo>
                      <a:pt x="356" y="396"/>
                    </a:lnTo>
                    <a:lnTo>
                      <a:pt x="359" y="396"/>
                    </a:lnTo>
                    <a:lnTo>
                      <a:pt x="363" y="396"/>
                    </a:lnTo>
                    <a:lnTo>
                      <a:pt x="367" y="393"/>
                    </a:lnTo>
                    <a:lnTo>
                      <a:pt x="372" y="389"/>
                    </a:lnTo>
                    <a:lnTo>
                      <a:pt x="373" y="384"/>
                    </a:lnTo>
                    <a:lnTo>
                      <a:pt x="373" y="380"/>
                    </a:lnTo>
                    <a:lnTo>
                      <a:pt x="373" y="375"/>
                    </a:lnTo>
                    <a:lnTo>
                      <a:pt x="370" y="371"/>
                    </a:lnTo>
                    <a:lnTo>
                      <a:pt x="367" y="368"/>
                    </a:lnTo>
                    <a:lnTo>
                      <a:pt x="363" y="367"/>
                    </a:lnTo>
                    <a:lnTo>
                      <a:pt x="357" y="367"/>
                    </a:lnTo>
                    <a:close/>
                    <a:moveTo>
                      <a:pt x="1602" y="367"/>
                    </a:moveTo>
                    <a:lnTo>
                      <a:pt x="1596" y="367"/>
                    </a:lnTo>
                    <a:lnTo>
                      <a:pt x="1592" y="368"/>
                    </a:lnTo>
                    <a:lnTo>
                      <a:pt x="1589" y="371"/>
                    </a:lnTo>
                    <a:lnTo>
                      <a:pt x="1586" y="375"/>
                    </a:lnTo>
                    <a:lnTo>
                      <a:pt x="1585" y="380"/>
                    </a:lnTo>
                    <a:lnTo>
                      <a:pt x="1586" y="384"/>
                    </a:lnTo>
                    <a:lnTo>
                      <a:pt x="1587" y="389"/>
                    </a:lnTo>
                    <a:lnTo>
                      <a:pt x="1590" y="393"/>
                    </a:lnTo>
                    <a:lnTo>
                      <a:pt x="1595" y="396"/>
                    </a:lnTo>
                    <a:lnTo>
                      <a:pt x="1601" y="396"/>
                    </a:lnTo>
                    <a:lnTo>
                      <a:pt x="1603" y="396"/>
                    </a:lnTo>
                    <a:lnTo>
                      <a:pt x="1608" y="394"/>
                    </a:lnTo>
                    <a:lnTo>
                      <a:pt x="1612" y="390"/>
                    </a:lnTo>
                    <a:lnTo>
                      <a:pt x="1614" y="387"/>
                    </a:lnTo>
                    <a:lnTo>
                      <a:pt x="1615" y="383"/>
                    </a:lnTo>
                    <a:lnTo>
                      <a:pt x="1615" y="377"/>
                    </a:lnTo>
                    <a:lnTo>
                      <a:pt x="1612" y="373"/>
                    </a:lnTo>
                    <a:lnTo>
                      <a:pt x="1609" y="370"/>
                    </a:lnTo>
                    <a:lnTo>
                      <a:pt x="1606" y="367"/>
                    </a:lnTo>
                    <a:lnTo>
                      <a:pt x="1602" y="367"/>
                    </a:lnTo>
                    <a:close/>
                    <a:moveTo>
                      <a:pt x="376" y="288"/>
                    </a:moveTo>
                    <a:lnTo>
                      <a:pt x="372" y="289"/>
                    </a:lnTo>
                    <a:lnTo>
                      <a:pt x="367" y="292"/>
                    </a:lnTo>
                    <a:lnTo>
                      <a:pt x="364" y="295"/>
                    </a:lnTo>
                    <a:lnTo>
                      <a:pt x="363" y="300"/>
                    </a:lnTo>
                    <a:lnTo>
                      <a:pt x="363" y="304"/>
                    </a:lnTo>
                    <a:lnTo>
                      <a:pt x="363" y="308"/>
                    </a:lnTo>
                    <a:lnTo>
                      <a:pt x="366" y="313"/>
                    </a:lnTo>
                    <a:lnTo>
                      <a:pt x="369" y="316"/>
                    </a:lnTo>
                    <a:lnTo>
                      <a:pt x="375" y="317"/>
                    </a:lnTo>
                    <a:lnTo>
                      <a:pt x="378" y="318"/>
                    </a:lnTo>
                    <a:lnTo>
                      <a:pt x="382" y="317"/>
                    </a:lnTo>
                    <a:lnTo>
                      <a:pt x="386" y="316"/>
                    </a:lnTo>
                    <a:lnTo>
                      <a:pt x="391" y="311"/>
                    </a:lnTo>
                    <a:lnTo>
                      <a:pt x="392" y="307"/>
                    </a:lnTo>
                    <a:lnTo>
                      <a:pt x="392" y="302"/>
                    </a:lnTo>
                    <a:lnTo>
                      <a:pt x="391" y="297"/>
                    </a:lnTo>
                    <a:lnTo>
                      <a:pt x="389" y="294"/>
                    </a:lnTo>
                    <a:lnTo>
                      <a:pt x="385" y="291"/>
                    </a:lnTo>
                    <a:lnTo>
                      <a:pt x="380" y="288"/>
                    </a:lnTo>
                    <a:lnTo>
                      <a:pt x="376" y="288"/>
                    </a:lnTo>
                    <a:close/>
                    <a:moveTo>
                      <a:pt x="1583" y="288"/>
                    </a:moveTo>
                    <a:lnTo>
                      <a:pt x="1577" y="288"/>
                    </a:lnTo>
                    <a:lnTo>
                      <a:pt x="1573" y="291"/>
                    </a:lnTo>
                    <a:lnTo>
                      <a:pt x="1570" y="294"/>
                    </a:lnTo>
                    <a:lnTo>
                      <a:pt x="1567" y="297"/>
                    </a:lnTo>
                    <a:lnTo>
                      <a:pt x="1567" y="302"/>
                    </a:lnTo>
                    <a:lnTo>
                      <a:pt x="1567" y="307"/>
                    </a:lnTo>
                    <a:lnTo>
                      <a:pt x="1568" y="311"/>
                    </a:lnTo>
                    <a:lnTo>
                      <a:pt x="1573" y="316"/>
                    </a:lnTo>
                    <a:lnTo>
                      <a:pt x="1577" y="317"/>
                    </a:lnTo>
                    <a:lnTo>
                      <a:pt x="1582" y="318"/>
                    </a:lnTo>
                    <a:lnTo>
                      <a:pt x="1585" y="317"/>
                    </a:lnTo>
                    <a:lnTo>
                      <a:pt x="1589" y="316"/>
                    </a:lnTo>
                    <a:lnTo>
                      <a:pt x="1593" y="313"/>
                    </a:lnTo>
                    <a:lnTo>
                      <a:pt x="1595" y="308"/>
                    </a:lnTo>
                    <a:lnTo>
                      <a:pt x="1596" y="304"/>
                    </a:lnTo>
                    <a:lnTo>
                      <a:pt x="1596" y="300"/>
                    </a:lnTo>
                    <a:lnTo>
                      <a:pt x="1595" y="295"/>
                    </a:lnTo>
                    <a:lnTo>
                      <a:pt x="1592" y="292"/>
                    </a:lnTo>
                    <a:lnTo>
                      <a:pt x="1587" y="289"/>
                    </a:lnTo>
                    <a:lnTo>
                      <a:pt x="1583" y="288"/>
                    </a:lnTo>
                    <a:close/>
                    <a:moveTo>
                      <a:pt x="1564" y="210"/>
                    </a:moveTo>
                    <a:lnTo>
                      <a:pt x="1560" y="210"/>
                    </a:lnTo>
                    <a:lnTo>
                      <a:pt x="1555" y="212"/>
                    </a:lnTo>
                    <a:lnTo>
                      <a:pt x="1551" y="215"/>
                    </a:lnTo>
                    <a:lnTo>
                      <a:pt x="1549" y="219"/>
                    </a:lnTo>
                    <a:lnTo>
                      <a:pt x="1548" y="224"/>
                    </a:lnTo>
                    <a:lnTo>
                      <a:pt x="1548" y="229"/>
                    </a:lnTo>
                    <a:lnTo>
                      <a:pt x="1549" y="234"/>
                    </a:lnTo>
                    <a:lnTo>
                      <a:pt x="1554" y="237"/>
                    </a:lnTo>
                    <a:lnTo>
                      <a:pt x="1558" y="240"/>
                    </a:lnTo>
                    <a:lnTo>
                      <a:pt x="1563" y="240"/>
                    </a:lnTo>
                    <a:lnTo>
                      <a:pt x="1566" y="240"/>
                    </a:lnTo>
                    <a:lnTo>
                      <a:pt x="1571" y="238"/>
                    </a:lnTo>
                    <a:lnTo>
                      <a:pt x="1574" y="235"/>
                    </a:lnTo>
                    <a:lnTo>
                      <a:pt x="1577" y="231"/>
                    </a:lnTo>
                    <a:lnTo>
                      <a:pt x="1577" y="227"/>
                    </a:lnTo>
                    <a:lnTo>
                      <a:pt x="1577" y="222"/>
                    </a:lnTo>
                    <a:lnTo>
                      <a:pt x="1576" y="218"/>
                    </a:lnTo>
                    <a:lnTo>
                      <a:pt x="1573" y="213"/>
                    </a:lnTo>
                    <a:lnTo>
                      <a:pt x="1568" y="212"/>
                    </a:lnTo>
                    <a:lnTo>
                      <a:pt x="1564" y="210"/>
                    </a:lnTo>
                    <a:close/>
                    <a:moveTo>
                      <a:pt x="395" y="210"/>
                    </a:moveTo>
                    <a:lnTo>
                      <a:pt x="391" y="212"/>
                    </a:lnTo>
                    <a:lnTo>
                      <a:pt x="386" y="213"/>
                    </a:lnTo>
                    <a:lnTo>
                      <a:pt x="383" y="218"/>
                    </a:lnTo>
                    <a:lnTo>
                      <a:pt x="382" y="222"/>
                    </a:lnTo>
                    <a:lnTo>
                      <a:pt x="380" y="227"/>
                    </a:lnTo>
                    <a:lnTo>
                      <a:pt x="382" y="231"/>
                    </a:lnTo>
                    <a:lnTo>
                      <a:pt x="385" y="235"/>
                    </a:lnTo>
                    <a:lnTo>
                      <a:pt x="388" y="238"/>
                    </a:lnTo>
                    <a:lnTo>
                      <a:pt x="392" y="240"/>
                    </a:lnTo>
                    <a:lnTo>
                      <a:pt x="397" y="240"/>
                    </a:lnTo>
                    <a:lnTo>
                      <a:pt x="401" y="240"/>
                    </a:lnTo>
                    <a:lnTo>
                      <a:pt x="405" y="237"/>
                    </a:lnTo>
                    <a:lnTo>
                      <a:pt x="408" y="234"/>
                    </a:lnTo>
                    <a:lnTo>
                      <a:pt x="411" y="229"/>
                    </a:lnTo>
                    <a:lnTo>
                      <a:pt x="411" y="224"/>
                    </a:lnTo>
                    <a:lnTo>
                      <a:pt x="410" y="219"/>
                    </a:lnTo>
                    <a:lnTo>
                      <a:pt x="408" y="215"/>
                    </a:lnTo>
                    <a:lnTo>
                      <a:pt x="404" y="212"/>
                    </a:lnTo>
                    <a:lnTo>
                      <a:pt x="399" y="210"/>
                    </a:lnTo>
                    <a:lnTo>
                      <a:pt x="395" y="210"/>
                    </a:lnTo>
                    <a:close/>
                    <a:moveTo>
                      <a:pt x="480" y="137"/>
                    </a:moveTo>
                    <a:lnTo>
                      <a:pt x="138" y="1561"/>
                    </a:lnTo>
                    <a:lnTo>
                      <a:pt x="577" y="4653"/>
                    </a:lnTo>
                    <a:lnTo>
                      <a:pt x="1382" y="4653"/>
                    </a:lnTo>
                    <a:lnTo>
                      <a:pt x="1819" y="1561"/>
                    </a:lnTo>
                    <a:lnTo>
                      <a:pt x="1479" y="137"/>
                    </a:lnTo>
                    <a:lnTo>
                      <a:pt x="480" y="137"/>
                    </a:lnTo>
                    <a:close/>
                    <a:moveTo>
                      <a:pt x="1545" y="132"/>
                    </a:moveTo>
                    <a:lnTo>
                      <a:pt x="1541" y="133"/>
                    </a:lnTo>
                    <a:lnTo>
                      <a:pt x="1536" y="135"/>
                    </a:lnTo>
                    <a:lnTo>
                      <a:pt x="1532" y="137"/>
                    </a:lnTo>
                    <a:lnTo>
                      <a:pt x="1531" y="142"/>
                    </a:lnTo>
                    <a:lnTo>
                      <a:pt x="1529" y="146"/>
                    </a:lnTo>
                    <a:lnTo>
                      <a:pt x="1529" y="151"/>
                    </a:lnTo>
                    <a:lnTo>
                      <a:pt x="1532" y="155"/>
                    </a:lnTo>
                    <a:lnTo>
                      <a:pt x="1535" y="159"/>
                    </a:lnTo>
                    <a:lnTo>
                      <a:pt x="1539" y="161"/>
                    </a:lnTo>
                    <a:lnTo>
                      <a:pt x="1544" y="162"/>
                    </a:lnTo>
                    <a:lnTo>
                      <a:pt x="1545" y="162"/>
                    </a:lnTo>
                    <a:lnTo>
                      <a:pt x="1548" y="162"/>
                    </a:lnTo>
                    <a:lnTo>
                      <a:pt x="1552" y="159"/>
                    </a:lnTo>
                    <a:lnTo>
                      <a:pt x="1555" y="156"/>
                    </a:lnTo>
                    <a:lnTo>
                      <a:pt x="1558" y="154"/>
                    </a:lnTo>
                    <a:lnTo>
                      <a:pt x="1560" y="149"/>
                    </a:lnTo>
                    <a:lnTo>
                      <a:pt x="1558" y="143"/>
                    </a:lnTo>
                    <a:lnTo>
                      <a:pt x="1557" y="139"/>
                    </a:lnTo>
                    <a:lnTo>
                      <a:pt x="1554" y="136"/>
                    </a:lnTo>
                    <a:lnTo>
                      <a:pt x="1549" y="133"/>
                    </a:lnTo>
                    <a:lnTo>
                      <a:pt x="1545" y="132"/>
                    </a:lnTo>
                    <a:close/>
                    <a:moveTo>
                      <a:pt x="414" y="132"/>
                    </a:moveTo>
                    <a:lnTo>
                      <a:pt x="410" y="133"/>
                    </a:lnTo>
                    <a:lnTo>
                      <a:pt x="405" y="136"/>
                    </a:lnTo>
                    <a:lnTo>
                      <a:pt x="402" y="139"/>
                    </a:lnTo>
                    <a:lnTo>
                      <a:pt x="399" y="143"/>
                    </a:lnTo>
                    <a:lnTo>
                      <a:pt x="399" y="149"/>
                    </a:lnTo>
                    <a:lnTo>
                      <a:pt x="401" y="154"/>
                    </a:lnTo>
                    <a:lnTo>
                      <a:pt x="404" y="156"/>
                    </a:lnTo>
                    <a:lnTo>
                      <a:pt x="407" y="159"/>
                    </a:lnTo>
                    <a:lnTo>
                      <a:pt x="411" y="162"/>
                    </a:lnTo>
                    <a:lnTo>
                      <a:pt x="414" y="162"/>
                    </a:lnTo>
                    <a:lnTo>
                      <a:pt x="420" y="161"/>
                    </a:lnTo>
                    <a:lnTo>
                      <a:pt x="424" y="159"/>
                    </a:lnTo>
                    <a:lnTo>
                      <a:pt x="427" y="155"/>
                    </a:lnTo>
                    <a:lnTo>
                      <a:pt x="429" y="151"/>
                    </a:lnTo>
                    <a:lnTo>
                      <a:pt x="430" y="146"/>
                    </a:lnTo>
                    <a:lnTo>
                      <a:pt x="429" y="142"/>
                    </a:lnTo>
                    <a:lnTo>
                      <a:pt x="426" y="137"/>
                    </a:lnTo>
                    <a:lnTo>
                      <a:pt x="423" y="135"/>
                    </a:lnTo>
                    <a:lnTo>
                      <a:pt x="418" y="133"/>
                    </a:lnTo>
                    <a:lnTo>
                      <a:pt x="414" y="132"/>
                    </a:lnTo>
                    <a:close/>
                    <a:moveTo>
                      <a:pt x="1523" y="54"/>
                    </a:moveTo>
                    <a:lnTo>
                      <a:pt x="1519" y="56"/>
                    </a:lnTo>
                    <a:lnTo>
                      <a:pt x="1514" y="59"/>
                    </a:lnTo>
                    <a:lnTo>
                      <a:pt x="1512" y="62"/>
                    </a:lnTo>
                    <a:lnTo>
                      <a:pt x="1510" y="66"/>
                    </a:lnTo>
                    <a:lnTo>
                      <a:pt x="1510" y="69"/>
                    </a:lnTo>
                    <a:lnTo>
                      <a:pt x="1510" y="73"/>
                    </a:lnTo>
                    <a:lnTo>
                      <a:pt x="1512" y="78"/>
                    </a:lnTo>
                    <a:lnTo>
                      <a:pt x="1514" y="81"/>
                    </a:lnTo>
                    <a:lnTo>
                      <a:pt x="1517" y="82"/>
                    </a:lnTo>
                    <a:lnTo>
                      <a:pt x="1522" y="83"/>
                    </a:lnTo>
                    <a:lnTo>
                      <a:pt x="1525" y="85"/>
                    </a:lnTo>
                    <a:lnTo>
                      <a:pt x="1529" y="83"/>
                    </a:lnTo>
                    <a:lnTo>
                      <a:pt x="1533" y="82"/>
                    </a:lnTo>
                    <a:lnTo>
                      <a:pt x="1536" y="81"/>
                    </a:lnTo>
                    <a:lnTo>
                      <a:pt x="1538" y="76"/>
                    </a:lnTo>
                    <a:lnTo>
                      <a:pt x="1539" y="73"/>
                    </a:lnTo>
                    <a:lnTo>
                      <a:pt x="1541" y="69"/>
                    </a:lnTo>
                    <a:lnTo>
                      <a:pt x="1539" y="66"/>
                    </a:lnTo>
                    <a:lnTo>
                      <a:pt x="1538" y="62"/>
                    </a:lnTo>
                    <a:lnTo>
                      <a:pt x="1536" y="59"/>
                    </a:lnTo>
                    <a:lnTo>
                      <a:pt x="1532" y="56"/>
                    </a:lnTo>
                    <a:lnTo>
                      <a:pt x="1528" y="54"/>
                    </a:lnTo>
                    <a:lnTo>
                      <a:pt x="1523" y="54"/>
                    </a:lnTo>
                    <a:close/>
                    <a:moveTo>
                      <a:pt x="436" y="54"/>
                    </a:moveTo>
                    <a:lnTo>
                      <a:pt x="432" y="54"/>
                    </a:lnTo>
                    <a:lnTo>
                      <a:pt x="427" y="56"/>
                    </a:lnTo>
                    <a:lnTo>
                      <a:pt x="423" y="59"/>
                    </a:lnTo>
                    <a:lnTo>
                      <a:pt x="420" y="62"/>
                    </a:lnTo>
                    <a:lnTo>
                      <a:pt x="418" y="66"/>
                    </a:lnTo>
                    <a:lnTo>
                      <a:pt x="418" y="69"/>
                    </a:lnTo>
                    <a:lnTo>
                      <a:pt x="418" y="73"/>
                    </a:lnTo>
                    <a:lnTo>
                      <a:pt x="420" y="78"/>
                    </a:lnTo>
                    <a:lnTo>
                      <a:pt x="423" y="81"/>
                    </a:lnTo>
                    <a:lnTo>
                      <a:pt x="426" y="82"/>
                    </a:lnTo>
                    <a:lnTo>
                      <a:pt x="430" y="83"/>
                    </a:lnTo>
                    <a:lnTo>
                      <a:pt x="433" y="85"/>
                    </a:lnTo>
                    <a:lnTo>
                      <a:pt x="437" y="83"/>
                    </a:lnTo>
                    <a:lnTo>
                      <a:pt x="442" y="82"/>
                    </a:lnTo>
                    <a:lnTo>
                      <a:pt x="445" y="81"/>
                    </a:lnTo>
                    <a:lnTo>
                      <a:pt x="446" y="78"/>
                    </a:lnTo>
                    <a:lnTo>
                      <a:pt x="448" y="73"/>
                    </a:lnTo>
                    <a:lnTo>
                      <a:pt x="449" y="69"/>
                    </a:lnTo>
                    <a:lnTo>
                      <a:pt x="448" y="66"/>
                    </a:lnTo>
                    <a:lnTo>
                      <a:pt x="446" y="62"/>
                    </a:lnTo>
                    <a:lnTo>
                      <a:pt x="445" y="59"/>
                    </a:lnTo>
                    <a:lnTo>
                      <a:pt x="440" y="56"/>
                    </a:lnTo>
                    <a:lnTo>
                      <a:pt x="436" y="54"/>
                    </a:lnTo>
                    <a:close/>
                    <a:moveTo>
                      <a:pt x="1447" y="54"/>
                    </a:moveTo>
                    <a:lnTo>
                      <a:pt x="1443" y="56"/>
                    </a:lnTo>
                    <a:lnTo>
                      <a:pt x="1439" y="57"/>
                    </a:lnTo>
                    <a:lnTo>
                      <a:pt x="1436" y="60"/>
                    </a:lnTo>
                    <a:lnTo>
                      <a:pt x="1433" y="64"/>
                    </a:lnTo>
                    <a:lnTo>
                      <a:pt x="1433" y="69"/>
                    </a:lnTo>
                    <a:lnTo>
                      <a:pt x="1433" y="75"/>
                    </a:lnTo>
                    <a:lnTo>
                      <a:pt x="1436" y="78"/>
                    </a:lnTo>
                    <a:lnTo>
                      <a:pt x="1439" y="82"/>
                    </a:lnTo>
                    <a:lnTo>
                      <a:pt x="1443" y="83"/>
                    </a:lnTo>
                    <a:lnTo>
                      <a:pt x="1447" y="85"/>
                    </a:lnTo>
                    <a:lnTo>
                      <a:pt x="1452" y="83"/>
                    </a:lnTo>
                    <a:lnTo>
                      <a:pt x="1456" y="82"/>
                    </a:lnTo>
                    <a:lnTo>
                      <a:pt x="1459" y="78"/>
                    </a:lnTo>
                    <a:lnTo>
                      <a:pt x="1462" y="75"/>
                    </a:lnTo>
                    <a:lnTo>
                      <a:pt x="1462" y="69"/>
                    </a:lnTo>
                    <a:lnTo>
                      <a:pt x="1462" y="64"/>
                    </a:lnTo>
                    <a:lnTo>
                      <a:pt x="1459" y="60"/>
                    </a:lnTo>
                    <a:lnTo>
                      <a:pt x="1456" y="57"/>
                    </a:lnTo>
                    <a:lnTo>
                      <a:pt x="1452" y="56"/>
                    </a:lnTo>
                    <a:lnTo>
                      <a:pt x="1447" y="54"/>
                    </a:lnTo>
                    <a:close/>
                    <a:moveTo>
                      <a:pt x="1369" y="54"/>
                    </a:moveTo>
                    <a:lnTo>
                      <a:pt x="1364" y="56"/>
                    </a:lnTo>
                    <a:lnTo>
                      <a:pt x="1360" y="57"/>
                    </a:lnTo>
                    <a:lnTo>
                      <a:pt x="1357" y="60"/>
                    </a:lnTo>
                    <a:lnTo>
                      <a:pt x="1355" y="64"/>
                    </a:lnTo>
                    <a:lnTo>
                      <a:pt x="1354" y="69"/>
                    </a:lnTo>
                    <a:lnTo>
                      <a:pt x="1355" y="75"/>
                    </a:lnTo>
                    <a:lnTo>
                      <a:pt x="1357" y="78"/>
                    </a:lnTo>
                    <a:lnTo>
                      <a:pt x="1360" y="82"/>
                    </a:lnTo>
                    <a:lnTo>
                      <a:pt x="1364" y="83"/>
                    </a:lnTo>
                    <a:lnTo>
                      <a:pt x="1369" y="85"/>
                    </a:lnTo>
                    <a:lnTo>
                      <a:pt x="1374" y="83"/>
                    </a:lnTo>
                    <a:lnTo>
                      <a:pt x="1379" y="82"/>
                    </a:lnTo>
                    <a:lnTo>
                      <a:pt x="1382" y="78"/>
                    </a:lnTo>
                    <a:lnTo>
                      <a:pt x="1383" y="75"/>
                    </a:lnTo>
                    <a:lnTo>
                      <a:pt x="1385" y="69"/>
                    </a:lnTo>
                    <a:lnTo>
                      <a:pt x="1383" y="64"/>
                    </a:lnTo>
                    <a:lnTo>
                      <a:pt x="1382" y="60"/>
                    </a:lnTo>
                    <a:lnTo>
                      <a:pt x="1379" y="57"/>
                    </a:lnTo>
                    <a:lnTo>
                      <a:pt x="1374" y="56"/>
                    </a:lnTo>
                    <a:lnTo>
                      <a:pt x="1369" y="54"/>
                    </a:lnTo>
                    <a:close/>
                    <a:moveTo>
                      <a:pt x="1291" y="54"/>
                    </a:moveTo>
                    <a:lnTo>
                      <a:pt x="1287" y="56"/>
                    </a:lnTo>
                    <a:lnTo>
                      <a:pt x="1282" y="57"/>
                    </a:lnTo>
                    <a:lnTo>
                      <a:pt x="1279" y="60"/>
                    </a:lnTo>
                    <a:lnTo>
                      <a:pt x="1277" y="64"/>
                    </a:lnTo>
                    <a:lnTo>
                      <a:pt x="1277" y="69"/>
                    </a:lnTo>
                    <a:lnTo>
                      <a:pt x="1277" y="75"/>
                    </a:lnTo>
                    <a:lnTo>
                      <a:pt x="1279" y="78"/>
                    </a:lnTo>
                    <a:lnTo>
                      <a:pt x="1282" y="82"/>
                    </a:lnTo>
                    <a:lnTo>
                      <a:pt x="1287" y="83"/>
                    </a:lnTo>
                    <a:lnTo>
                      <a:pt x="1291" y="85"/>
                    </a:lnTo>
                    <a:lnTo>
                      <a:pt x="1296" y="83"/>
                    </a:lnTo>
                    <a:lnTo>
                      <a:pt x="1300" y="82"/>
                    </a:lnTo>
                    <a:lnTo>
                      <a:pt x="1303" y="78"/>
                    </a:lnTo>
                    <a:lnTo>
                      <a:pt x="1306" y="75"/>
                    </a:lnTo>
                    <a:lnTo>
                      <a:pt x="1306" y="69"/>
                    </a:lnTo>
                    <a:lnTo>
                      <a:pt x="1306" y="64"/>
                    </a:lnTo>
                    <a:lnTo>
                      <a:pt x="1303" y="60"/>
                    </a:lnTo>
                    <a:lnTo>
                      <a:pt x="1300" y="57"/>
                    </a:lnTo>
                    <a:lnTo>
                      <a:pt x="1296" y="56"/>
                    </a:lnTo>
                    <a:lnTo>
                      <a:pt x="1291" y="54"/>
                    </a:lnTo>
                    <a:close/>
                    <a:moveTo>
                      <a:pt x="1214" y="54"/>
                    </a:moveTo>
                    <a:lnTo>
                      <a:pt x="1208" y="56"/>
                    </a:lnTo>
                    <a:lnTo>
                      <a:pt x="1205" y="57"/>
                    </a:lnTo>
                    <a:lnTo>
                      <a:pt x="1201" y="60"/>
                    </a:lnTo>
                    <a:lnTo>
                      <a:pt x="1199" y="64"/>
                    </a:lnTo>
                    <a:lnTo>
                      <a:pt x="1198" y="69"/>
                    </a:lnTo>
                    <a:lnTo>
                      <a:pt x="1199" y="75"/>
                    </a:lnTo>
                    <a:lnTo>
                      <a:pt x="1201" y="78"/>
                    </a:lnTo>
                    <a:lnTo>
                      <a:pt x="1205" y="82"/>
                    </a:lnTo>
                    <a:lnTo>
                      <a:pt x="1208" y="83"/>
                    </a:lnTo>
                    <a:lnTo>
                      <a:pt x="1214" y="85"/>
                    </a:lnTo>
                    <a:lnTo>
                      <a:pt x="1218" y="83"/>
                    </a:lnTo>
                    <a:lnTo>
                      <a:pt x="1223" y="82"/>
                    </a:lnTo>
                    <a:lnTo>
                      <a:pt x="1225" y="78"/>
                    </a:lnTo>
                    <a:lnTo>
                      <a:pt x="1227" y="75"/>
                    </a:lnTo>
                    <a:lnTo>
                      <a:pt x="1228" y="69"/>
                    </a:lnTo>
                    <a:lnTo>
                      <a:pt x="1227" y="64"/>
                    </a:lnTo>
                    <a:lnTo>
                      <a:pt x="1225" y="60"/>
                    </a:lnTo>
                    <a:lnTo>
                      <a:pt x="1223" y="57"/>
                    </a:lnTo>
                    <a:lnTo>
                      <a:pt x="1218" y="56"/>
                    </a:lnTo>
                    <a:lnTo>
                      <a:pt x="1214" y="54"/>
                    </a:lnTo>
                    <a:close/>
                    <a:moveTo>
                      <a:pt x="1135" y="54"/>
                    </a:moveTo>
                    <a:lnTo>
                      <a:pt x="1131" y="56"/>
                    </a:lnTo>
                    <a:lnTo>
                      <a:pt x="1126" y="57"/>
                    </a:lnTo>
                    <a:lnTo>
                      <a:pt x="1123" y="60"/>
                    </a:lnTo>
                    <a:lnTo>
                      <a:pt x="1122" y="64"/>
                    </a:lnTo>
                    <a:lnTo>
                      <a:pt x="1120" y="69"/>
                    </a:lnTo>
                    <a:lnTo>
                      <a:pt x="1122" y="75"/>
                    </a:lnTo>
                    <a:lnTo>
                      <a:pt x="1123" y="78"/>
                    </a:lnTo>
                    <a:lnTo>
                      <a:pt x="1126" y="82"/>
                    </a:lnTo>
                    <a:lnTo>
                      <a:pt x="1131" y="83"/>
                    </a:lnTo>
                    <a:lnTo>
                      <a:pt x="1135" y="85"/>
                    </a:lnTo>
                    <a:lnTo>
                      <a:pt x="1139" y="83"/>
                    </a:lnTo>
                    <a:lnTo>
                      <a:pt x="1144" y="82"/>
                    </a:lnTo>
                    <a:lnTo>
                      <a:pt x="1148" y="78"/>
                    </a:lnTo>
                    <a:lnTo>
                      <a:pt x="1150" y="75"/>
                    </a:lnTo>
                    <a:lnTo>
                      <a:pt x="1151" y="69"/>
                    </a:lnTo>
                    <a:lnTo>
                      <a:pt x="1150" y="64"/>
                    </a:lnTo>
                    <a:lnTo>
                      <a:pt x="1148" y="60"/>
                    </a:lnTo>
                    <a:lnTo>
                      <a:pt x="1144" y="57"/>
                    </a:lnTo>
                    <a:lnTo>
                      <a:pt x="1139" y="56"/>
                    </a:lnTo>
                    <a:lnTo>
                      <a:pt x="1135" y="54"/>
                    </a:lnTo>
                    <a:close/>
                    <a:moveTo>
                      <a:pt x="1058" y="54"/>
                    </a:moveTo>
                    <a:lnTo>
                      <a:pt x="1053" y="56"/>
                    </a:lnTo>
                    <a:lnTo>
                      <a:pt x="1049" y="57"/>
                    </a:lnTo>
                    <a:lnTo>
                      <a:pt x="1045" y="60"/>
                    </a:lnTo>
                    <a:lnTo>
                      <a:pt x="1043" y="64"/>
                    </a:lnTo>
                    <a:lnTo>
                      <a:pt x="1042" y="69"/>
                    </a:lnTo>
                    <a:lnTo>
                      <a:pt x="1043" y="75"/>
                    </a:lnTo>
                    <a:lnTo>
                      <a:pt x="1045" y="78"/>
                    </a:lnTo>
                    <a:lnTo>
                      <a:pt x="1049" y="82"/>
                    </a:lnTo>
                    <a:lnTo>
                      <a:pt x="1053" y="83"/>
                    </a:lnTo>
                    <a:lnTo>
                      <a:pt x="1058" y="85"/>
                    </a:lnTo>
                    <a:lnTo>
                      <a:pt x="1062" y="83"/>
                    </a:lnTo>
                    <a:lnTo>
                      <a:pt x="1066" y="82"/>
                    </a:lnTo>
                    <a:lnTo>
                      <a:pt x="1069" y="78"/>
                    </a:lnTo>
                    <a:lnTo>
                      <a:pt x="1072" y="75"/>
                    </a:lnTo>
                    <a:lnTo>
                      <a:pt x="1072" y="69"/>
                    </a:lnTo>
                    <a:lnTo>
                      <a:pt x="1072" y="64"/>
                    </a:lnTo>
                    <a:lnTo>
                      <a:pt x="1069" y="60"/>
                    </a:lnTo>
                    <a:lnTo>
                      <a:pt x="1066" y="57"/>
                    </a:lnTo>
                    <a:lnTo>
                      <a:pt x="1062" y="56"/>
                    </a:lnTo>
                    <a:lnTo>
                      <a:pt x="1058" y="54"/>
                    </a:lnTo>
                    <a:close/>
                    <a:moveTo>
                      <a:pt x="979" y="54"/>
                    </a:moveTo>
                    <a:lnTo>
                      <a:pt x="974" y="56"/>
                    </a:lnTo>
                    <a:lnTo>
                      <a:pt x="970" y="57"/>
                    </a:lnTo>
                    <a:lnTo>
                      <a:pt x="967" y="60"/>
                    </a:lnTo>
                    <a:lnTo>
                      <a:pt x="966" y="64"/>
                    </a:lnTo>
                    <a:lnTo>
                      <a:pt x="964" y="69"/>
                    </a:lnTo>
                    <a:lnTo>
                      <a:pt x="966" y="75"/>
                    </a:lnTo>
                    <a:lnTo>
                      <a:pt x="967" y="78"/>
                    </a:lnTo>
                    <a:lnTo>
                      <a:pt x="970" y="82"/>
                    </a:lnTo>
                    <a:lnTo>
                      <a:pt x="974" y="83"/>
                    </a:lnTo>
                    <a:lnTo>
                      <a:pt x="979" y="85"/>
                    </a:lnTo>
                    <a:lnTo>
                      <a:pt x="985" y="83"/>
                    </a:lnTo>
                    <a:lnTo>
                      <a:pt x="988" y="82"/>
                    </a:lnTo>
                    <a:lnTo>
                      <a:pt x="992" y="78"/>
                    </a:lnTo>
                    <a:lnTo>
                      <a:pt x="993" y="75"/>
                    </a:lnTo>
                    <a:lnTo>
                      <a:pt x="995" y="69"/>
                    </a:lnTo>
                    <a:lnTo>
                      <a:pt x="993" y="64"/>
                    </a:lnTo>
                    <a:lnTo>
                      <a:pt x="992" y="60"/>
                    </a:lnTo>
                    <a:lnTo>
                      <a:pt x="988" y="57"/>
                    </a:lnTo>
                    <a:lnTo>
                      <a:pt x="985" y="56"/>
                    </a:lnTo>
                    <a:lnTo>
                      <a:pt x="979" y="54"/>
                    </a:lnTo>
                    <a:close/>
                    <a:moveTo>
                      <a:pt x="901" y="54"/>
                    </a:moveTo>
                    <a:lnTo>
                      <a:pt x="897" y="56"/>
                    </a:lnTo>
                    <a:lnTo>
                      <a:pt x="893" y="57"/>
                    </a:lnTo>
                    <a:lnTo>
                      <a:pt x="890" y="60"/>
                    </a:lnTo>
                    <a:lnTo>
                      <a:pt x="887" y="64"/>
                    </a:lnTo>
                    <a:lnTo>
                      <a:pt x="887" y="69"/>
                    </a:lnTo>
                    <a:lnTo>
                      <a:pt x="887" y="75"/>
                    </a:lnTo>
                    <a:lnTo>
                      <a:pt x="890" y="78"/>
                    </a:lnTo>
                    <a:lnTo>
                      <a:pt x="893" y="82"/>
                    </a:lnTo>
                    <a:lnTo>
                      <a:pt x="897" y="83"/>
                    </a:lnTo>
                    <a:lnTo>
                      <a:pt x="901" y="85"/>
                    </a:lnTo>
                    <a:lnTo>
                      <a:pt x="906" y="83"/>
                    </a:lnTo>
                    <a:lnTo>
                      <a:pt x="910" y="82"/>
                    </a:lnTo>
                    <a:lnTo>
                      <a:pt x="913" y="78"/>
                    </a:lnTo>
                    <a:lnTo>
                      <a:pt x="916" y="75"/>
                    </a:lnTo>
                    <a:lnTo>
                      <a:pt x="916" y="69"/>
                    </a:lnTo>
                    <a:lnTo>
                      <a:pt x="916" y="64"/>
                    </a:lnTo>
                    <a:lnTo>
                      <a:pt x="913" y="60"/>
                    </a:lnTo>
                    <a:lnTo>
                      <a:pt x="910" y="57"/>
                    </a:lnTo>
                    <a:lnTo>
                      <a:pt x="906" y="56"/>
                    </a:lnTo>
                    <a:lnTo>
                      <a:pt x="901" y="54"/>
                    </a:lnTo>
                    <a:close/>
                    <a:moveTo>
                      <a:pt x="823" y="54"/>
                    </a:moveTo>
                    <a:lnTo>
                      <a:pt x="818" y="56"/>
                    </a:lnTo>
                    <a:lnTo>
                      <a:pt x="814" y="57"/>
                    </a:lnTo>
                    <a:lnTo>
                      <a:pt x="811" y="60"/>
                    </a:lnTo>
                    <a:lnTo>
                      <a:pt x="810" y="64"/>
                    </a:lnTo>
                    <a:lnTo>
                      <a:pt x="808" y="69"/>
                    </a:lnTo>
                    <a:lnTo>
                      <a:pt x="810" y="75"/>
                    </a:lnTo>
                    <a:lnTo>
                      <a:pt x="811" y="78"/>
                    </a:lnTo>
                    <a:lnTo>
                      <a:pt x="814" y="82"/>
                    </a:lnTo>
                    <a:lnTo>
                      <a:pt x="818" y="83"/>
                    </a:lnTo>
                    <a:lnTo>
                      <a:pt x="823" y="85"/>
                    </a:lnTo>
                    <a:lnTo>
                      <a:pt x="829" y="83"/>
                    </a:lnTo>
                    <a:lnTo>
                      <a:pt x="833" y="82"/>
                    </a:lnTo>
                    <a:lnTo>
                      <a:pt x="836" y="78"/>
                    </a:lnTo>
                    <a:lnTo>
                      <a:pt x="837" y="75"/>
                    </a:lnTo>
                    <a:lnTo>
                      <a:pt x="839" y="69"/>
                    </a:lnTo>
                    <a:lnTo>
                      <a:pt x="837" y="64"/>
                    </a:lnTo>
                    <a:lnTo>
                      <a:pt x="836" y="60"/>
                    </a:lnTo>
                    <a:lnTo>
                      <a:pt x="833" y="57"/>
                    </a:lnTo>
                    <a:lnTo>
                      <a:pt x="829" y="56"/>
                    </a:lnTo>
                    <a:lnTo>
                      <a:pt x="823" y="54"/>
                    </a:lnTo>
                    <a:close/>
                    <a:moveTo>
                      <a:pt x="745" y="54"/>
                    </a:moveTo>
                    <a:lnTo>
                      <a:pt x="741" y="56"/>
                    </a:lnTo>
                    <a:lnTo>
                      <a:pt x="737" y="57"/>
                    </a:lnTo>
                    <a:lnTo>
                      <a:pt x="734" y="60"/>
                    </a:lnTo>
                    <a:lnTo>
                      <a:pt x="731" y="64"/>
                    </a:lnTo>
                    <a:lnTo>
                      <a:pt x="731" y="69"/>
                    </a:lnTo>
                    <a:lnTo>
                      <a:pt x="731" y="75"/>
                    </a:lnTo>
                    <a:lnTo>
                      <a:pt x="734" y="78"/>
                    </a:lnTo>
                    <a:lnTo>
                      <a:pt x="737" y="82"/>
                    </a:lnTo>
                    <a:lnTo>
                      <a:pt x="741" y="83"/>
                    </a:lnTo>
                    <a:lnTo>
                      <a:pt x="745" y="85"/>
                    </a:lnTo>
                    <a:lnTo>
                      <a:pt x="750" y="83"/>
                    </a:lnTo>
                    <a:lnTo>
                      <a:pt x="754" y="82"/>
                    </a:lnTo>
                    <a:lnTo>
                      <a:pt x="757" y="78"/>
                    </a:lnTo>
                    <a:lnTo>
                      <a:pt x="760" y="75"/>
                    </a:lnTo>
                    <a:lnTo>
                      <a:pt x="760" y="69"/>
                    </a:lnTo>
                    <a:lnTo>
                      <a:pt x="760" y="64"/>
                    </a:lnTo>
                    <a:lnTo>
                      <a:pt x="757" y="60"/>
                    </a:lnTo>
                    <a:lnTo>
                      <a:pt x="754" y="57"/>
                    </a:lnTo>
                    <a:lnTo>
                      <a:pt x="750" y="56"/>
                    </a:lnTo>
                    <a:lnTo>
                      <a:pt x="745" y="54"/>
                    </a:lnTo>
                    <a:close/>
                    <a:moveTo>
                      <a:pt x="668" y="54"/>
                    </a:moveTo>
                    <a:lnTo>
                      <a:pt x="662" y="56"/>
                    </a:lnTo>
                    <a:lnTo>
                      <a:pt x="659" y="57"/>
                    </a:lnTo>
                    <a:lnTo>
                      <a:pt x="655" y="60"/>
                    </a:lnTo>
                    <a:lnTo>
                      <a:pt x="653" y="64"/>
                    </a:lnTo>
                    <a:lnTo>
                      <a:pt x="652" y="69"/>
                    </a:lnTo>
                    <a:lnTo>
                      <a:pt x="653" y="75"/>
                    </a:lnTo>
                    <a:lnTo>
                      <a:pt x="655" y="78"/>
                    </a:lnTo>
                    <a:lnTo>
                      <a:pt x="659" y="82"/>
                    </a:lnTo>
                    <a:lnTo>
                      <a:pt x="662" y="83"/>
                    </a:lnTo>
                    <a:lnTo>
                      <a:pt x="668" y="85"/>
                    </a:lnTo>
                    <a:lnTo>
                      <a:pt x="672" y="83"/>
                    </a:lnTo>
                    <a:lnTo>
                      <a:pt x="677" y="82"/>
                    </a:lnTo>
                    <a:lnTo>
                      <a:pt x="680" y="78"/>
                    </a:lnTo>
                    <a:lnTo>
                      <a:pt x="681" y="75"/>
                    </a:lnTo>
                    <a:lnTo>
                      <a:pt x="683" y="69"/>
                    </a:lnTo>
                    <a:lnTo>
                      <a:pt x="681" y="64"/>
                    </a:lnTo>
                    <a:lnTo>
                      <a:pt x="680" y="60"/>
                    </a:lnTo>
                    <a:lnTo>
                      <a:pt x="677" y="57"/>
                    </a:lnTo>
                    <a:lnTo>
                      <a:pt x="672" y="56"/>
                    </a:lnTo>
                    <a:lnTo>
                      <a:pt x="668" y="54"/>
                    </a:lnTo>
                    <a:close/>
                    <a:moveTo>
                      <a:pt x="589" y="54"/>
                    </a:moveTo>
                    <a:lnTo>
                      <a:pt x="585" y="56"/>
                    </a:lnTo>
                    <a:lnTo>
                      <a:pt x="580" y="57"/>
                    </a:lnTo>
                    <a:lnTo>
                      <a:pt x="577" y="60"/>
                    </a:lnTo>
                    <a:lnTo>
                      <a:pt x="575" y="64"/>
                    </a:lnTo>
                    <a:lnTo>
                      <a:pt x="575" y="69"/>
                    </a:lnTo>
                    <a:lnTo>
                      <a:pt x="575" y="75"/>
                    </a:lnTo>
                    <a:lnTo>
                      <a:pt x="577" y="78"/>
                    </a:lnTo>
                    <a:lnTo>
                      <a:pt x="580" y="82"/>
                    </a:lnTo>
                    <a:lnTo>
                      <a:pt x="585" y="83"/>
                    </a:lnTo>
                    <a:lnTo>
                      <a:pt x="589" y="85"/>
                    </a:lnTo>
                    <a:lnTo>
                      <a:pt x="594" y="83"/>
                    </a:lnTo>
                    <a:lnTo>
                      <a:pt x="598" y="82"/>
                    </a:lnTo>
                    <a:lnTo>
                      <a:pt x="602" y="78"/>
                    </a:lnTo>
                    <a:lnTo>
                      <a:pt x="604" y="75"/>
                    </a:lnTo>
                    <a:lnTo>
                      <a:pt x="604" y="69"/>
                    </a:lnTo>
                    <a:lnTo>
                      <a:pt x="604" y="64"/>
                    </a:lnTo>
                    <a:lnTo>
                      <a:pt x="602" y="60"/>
                    </a:lnTo>
                    <a:lnTo>
                      <a:pt x="598" y="57"/>
                    </a:lnTo>
                    <a:lnTo>
                      <a:pt x="594" y="56"/>
                    </a:lnTo>
                    <a:lnTo>
                      <a:pt x="589" y="54"/>
                    </a:lnTo>
                    <a:close/>
                    <a:moveTo>
                      <a:pt x="512" y="54"/>
                    </a:moveTo>
                    <a:lnTo>
                      <a:pt x="507" y="56"/>
                    </a:lnTo>
                    <a:lnTo>
                      <a:pt x="503" y="57"/>
                    </a:lnTo>
                    <a:lnTo>
                      <a:pt x="499" y="60"/>
                    </a:lnTo>
                    <a:lnTo>
                      <a:pt x="497" y="64"/>
                    </a:lnTo>
                    <a:lnTo>
                      <a:pt x="496" y="69"/>
                    </a:lnTo>
                    <a:lnTo>
                      <a:pt x="497" y="75"/>
                    </a:lnTo>
                    <a:lnTo>
                      <a:pt x="499" y="78"/>
                    </a:lnTo>
                    <a:lnTo>
                      <a:pt x="503" y="82"/>
                    </a:lnTo>
                    <a:lnTo>
                      <a:pt x="507" y="83"/>
                    </a:lnTo>
                    <a:lnTo>
                      <a:pt x="512" y="85"/>
                    </a:lnTo>
                    <a:lnTo>
                      <a:pt x="516" y="83"/>
                    </a:lnTo>
                    <a:lnTo>
                      <a:pt x="521" y="82"/>
                    </a:lnTo>
                    <a:lnTo>
                      <a:pt x="523" y="78"/>
                    </a:lnTo>
                    <a:lnTo>
                      <a:pt x="526" y="75"/>
                    </a:lnTo>
                    <a:lnTo>
                      <a:pt x="526" y="69"/>
                    </a:lnTo>
                    <a:lnTo>
                      <a:pt x="526" y="64"/>
                    </a:lnTo>
                    <a:lnTo>
                      <a:pt x="523" y="60"/>
                    </a:lnTo>
                    <a:lnTo>
                      <a:pt x="521" y="57"/>
                    </a:lnTo>
                    <a:lnTo>
                      <a:pt x="516" y="56"/>
                    </a:lnTo>
                    <a:lnTo>
                      <a:pt x="512" y="54"/>
                    </a:lnTo>
                    <a:close/>
                    <a:moveTo>
                      <a:pt x="372" y="0"/>
                    </a:moveTo>
                    <a:lnTo>
                      <a:pt x="1587" y="0"/>
                    </a:lnTo>
                    <a:lnTo>
                      <a:pt x="1958" y="1555"/>
                    </a:lnTo>
                    <a:lnTo>
                      <a:pt x="1500" y="4789"/>
                    </a:lnTo>
                    <a:lnTo>
                      <a:pt x="459" y="4789"/>
                    </a:lnTo>
                    <a:lnTo>
                      <a:pt x="0" y="1555"/>
                    </a:lnTo>
                    <a:lnTo>
                      <a:pt x="372" y="0"/>
                    </a:lnTo>
                    <a:close/>
                  </a:path>
                </a:pathLst>
              </a:custGeom>
              <a:grpFill/>
              <a:ln w="0">
                <a:noFill/>
                <a:prstDash val="solid"/>
                <a:round/>
                <a:headEnd/>
                <a:tailEnd/>
              </a:ln>
            </p:spPr>
            <p:txBody>
              <a:bodyPr/>
              <a:lstStyle/>
              <a:p>
                <a:pPr>
                  <a:defRPr/>
                </a:pPr>
                <a:endParaRPr lang="en-GB" dirty="0"/>
              </a:p>
            </p:txBody>
          </p:sp>
        </p:grpSp>
      </p:grpSp>
      <p:grpSp>
        <p:nvGrpSpPr>
          <p:cNvPr id="42" name="Group 41"/>
          <p:cNvGrpSpPr>
            <a:grpSpLocks/>
          </p:cNvGrpSpPr>
          <p:nvPr/>
        </p:nvGrpSpPr>
        <p:grpSpPr bwMode="auto">
          <a:xfrm>
            <a:off x="3535363" y="1612067"/>
            <a:ext cx="6750050" cy="1412875"/>
            <a:chOff x="281007" y="1748751"/>
            <a:chExt cx="7925261" cy="1413027"/>
          </a:xfrm>
        </p:grpSpPr>
        <p:sp>
          <p:nvSpPr>
            <p:cNvPr id="43" name="Rectangle 42"/>
            <p:cNvSpPr/>
            <p:nvPr/>
          </p:nvSpPr>
          <p:spPr>
            <a:xfrm>
              <a:off x="281007" y="1748751"/>
              <a:ext cx="6874756" cy="461715"/>
            </a:xfrm>
            <a:prstGeom prst="rect">
              <a:avLst/>
            </a:prstGeom>
          </p:spPr>
          <p:txBody>
            <a:bodyPr wrap="none">
              <a:spAutoFit/>
            </a:bodyPr>
            <a:lstStyle/>
            <a:p>
              <a:pPr>
                <a:defRPr/>
              </a:pPr>
              <a:r>
                <a:rPr lang="es-CO" sz="2400" u="sng" dirty="0">
                  <a:solidFill>
                    <a:srgbClr val="1A1530"/>
                  </a:solidFill>
                </a:rPr>
                <a:t>DESENLACE PRIMARIO COMPUESTO </a:t>
              </a:r>
            </a:p>
          </p:txBody>
        </p:sp>
        <p:sp>
          <p:nvSpPr>
            <p:cNvPr id="48140" name="Rectangle 43"/>
            <p:cNvSpPr>
              <a:spLocks noChangeArrowheads="1"/>
            </p:cNvSpPr>
            <p:nvPr/>
          </p:nvSpPr>
          <p:spPr bwMode="auto">
            <a:xfrm>
              <a:off x="281007" y="2130727"/>
              <a:ext cx="7925261"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charset="0"/>
                  <a:ea typeface="MS PGothic" charset="-128"/>
                </a:defRPr>
              </a:lvl1pPr>
              <a:lvl2pPr marL="742950" indent="-285750">
                <a:defRPr>
                  <a:solidFill>
                    <a:schemeClr val="tx1"/>
                  </a:solidFill>
                  <a:latin typeface="Tahoma" charset="0"/>
                  <a:ea typeface="MS PGothic" charset="-128"/>
                </a:defRPr>
              </a:lvl2pPr>
              <a:lvl3pPr marL="1143000" indent="-228600">
                <a:defRPr>
                  <a:solidFill>
                    <a:schemeClr val="tx1"/>
                  </a:solidFill>
                  <a:latin typeface="Tahoma" charset="0"/>
                  <a:ea typeface="MS PGothic" charset="-128"/>
                </a:defRPr>
              </a:lvl3pPr>
              <a:lvl4pPr marL="1600200" indent="-228600">
                <a:defRPr>
                  <a:solidFill>
                    <a:schemeClr val="tx1"/>
                  </a:solidFill>
                  <a:latin typeface="Tahoma" charset="0"/>
                  <a:ea typeface="MS PGothic" charset="-128"/>
                </a:defRPr>
              </a:lvl4pPr>
              <a:lvl5pPr marL="2057400" indent="-228600">
                <a:defRPr>
                  <a:solidFill>
                    <a:schemeClr val="tx1"/>
                  </a:solidFill>
                  <a:latin typeface="Tahoma" charset="0"/>
                  <a:ea typeface="MS PGothic" charset="-128"/>
                </a:defRPr>
              </a:lvl5pPr>
              <a:lvl6pPr marL="2514600" indent="-228600" eaLnBrk="0" fontAlgn="base" hangingPunct="0">
                <a:spcBef>
                  <a:spcPct val="0"/>
                </a:spcBef>
                <a:spcAft>
                  <a:spcPct val="0"/>
                </a:spcAft>
                <a:defRPr>
                  <a:solidFill>
                    <a:schemeClr val="tx1"/>
                  </a:solidFill>
                  <a:latin typeface="Tahoma" charset="0"/>
                  <a:ea typeface="MS PGothic" charset="-128"/>
                </a:defRPr>
              </a:lvl6pPr>
              <a:lvl7pPr marL="2971800" indent="-228600" eaLnBrk="0" fontAlgn="base" hangingPunct="0">
                <a:spcBef>
                  <a:spcPct val="0"/>
                </a:spcBef>
                <a:spcAft>
                  <a:spcPct val="0"/>
                </a:spcAft>
                <a:defRPr>
                  <a:solidFill>
                    <a:schemeClr val="tx1"/>
                  </a:solidFill>
                  <a:latin typeface="Tahoma" charset="0"/>
                  <a:ea typeface="MS PGothic" charset="-128"/>
                </a:defRPr>
              </a:lvl7pPr>
              <a:lvl8pPr marL="3429000" indent="-228600" eaLnBrk="0" fontAlgn="base" hangingPunct="0">
                <a:spcBef>
                  <a:spcPct val="0"/>
                </a:spcBef>
                <a:spcAft>
                  <a:spcPct val="0"/>
                </a:spcAft>
                <a:defRPr>
                  <a:solidFill>
                    <a:schemeClr val="tx1"/>
                  </a:solidFill>
                  <a:latin typeface="Tahoma" charset="0"/>
                  <a:ea typeface="MS PGothic" charset="-128"/>
                </a:defRPr>
              </a:lvl8pPr>
              <a:lvl9pPr marL="3886200" indent="-228600" eaLnBrk="0" fontAlgn="base" hangingPunct="0">
                <a:spcBef>
                  <a:spcPct val="0"/>
                </a:spcBef>
                <a:spcAft>
                  <a:spcPct val="0"/>
                </a:spcAft>
                <a:defRPr>
                  <a:solidFill>
                    <a:schemeClr val="tx1"/>
                  </a:solidFill>
                  <a:latin typeface="Tahoma" charset="0"/>
                  <a:ea typeface="MS PGothic" charset="-128"/>
                </a:defRPr>
              </a:lvl9pPr>
            </a:lstStyle>
            <a:p>
              <a:r>
                <a:rPr lang="es-CO" altLang="x-none" b="1" dirty="0">
                  <a:solidFill>
                    <a:srgbClr val="1A1530"/>
                  </a:solidFill>
                  <a:latin typeface="+mn-lt"/>
                </a:rPr>
                <a:t>Efecto compuesto de muerte o reingreso no electivo dentro de los 90 días posteriores al alta.</a:t>
              </a:r>
            </a:p>
            <a:p>
              <a:endParaRPr lang="es-CO" altLang="x-none" sz="700" b="1" dirty="0">
                <a:solidFill>
                  <a:srgbClr val="1A1530"/>
                </a:solidFill>
                <a:latin typeface="+mn-lt"/>
              </a:endParaRPr>
            </a:p>
            <a:p>
              <a:r>
                <a:rPr lang="es-CO" altLang="x-none" b="1" dirty="0">
                  <a:solidFill>
                    <a:srgbClr val="1A1530"/>
                  </a:solidFill>
                  <a:latin typeface="+mn-lt"/>
                </a:rPr>
                <a:t>No se observó diferencia entre los grupos</a:t>
              </a:r>
            </a:p>
          </p:txBody>
        </p:sp>
      </p:grpSp>
      <p:grpSp>
        <p:nvGrpSpPr>
          <p:cNvPr id="45" name="Group 44"/>
          <p:cNvGrpSpPr>
            <a:grpSpLocks/>
          </p:cNvGrpSpPr>
          <p:nvPr/>
        </p:nvGrpSpPr>
        <p:grpSpPr bwMode="auto">
          <a:xfrm>
            <a:off x="2211414" y="1809339"/>
            <a:ext cx="1145164" cy="1030939"/>
            <a:chOff x="-1355731" y="3154244"/>
            <a:chExt cx="787299" cy="787299"/>
          </a:xfrm>
        </p:grpSpPr>
        <p:sp>
          <p:nvSpPr>
            <p:cNvPr id="46" name="Oval 45"/>
            <p:cNvSpPr/>
            <p:nvPr/>
          </p:nvSpPr>
          <p:spPr>
            <a:xfrm>
              <a:off x="-1355731" y="3154244"/>
              <a:ext cx="787299" cy="7872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endParaRPr>
            </a:p>
          </p:txBody>
        </p:sp>
        <p:grpSp>
          <p:nvGrpSpPr>
            <p:cNvPr id="47" name="Group 46"/>
            <p:cNvGrpSpPr/>
            <p:nvPr/>
          </p:nvGrpSpPr>
          <p:grpSpPr>
            <a:xfrm>
              <a:off x="-1247527" y="3309705"/>
              <a:ext cx="570891" cy="476377"/>
              <a:chOff x="7482133" y="3496468"/>
              <a:chExt cx="1428750" cy="1192213"/>
            </a:xfrm>
            <a:solidFill>
              <a:schemeClr val="accent3"/>
            </a:solidFill>
          </p:grpSpPr>
          <p:sp>
            <p:nvSpPr>
              <p:cNvPr id="48" name="Freeform 511"/>
              <p:cNvSpPr>
                <a:spLocks/>
              </p:cNvSpPr>
              <p:nvPr/>
            </p:nvSpPr>
            <p:spPr bwMode="auto">
              <a:xfrm>
                <a:off x="7482133" y="3890168"/>
                <a:ext cx="1150938" cy="798513"/>
              </a:xfrm>
              <a:custGeom>
                <a:avLst/>
                <a:gdLst>
                  <a:gd name="T0" fmla="*/ 197 w 307"/>
                  <a:gd name="T1" fmla="*/ 152 h 213"/>
                  <a:gd name="T2" fmla="*/ 129 w 307"/>
                  <a:gd name="T3" fmla="*/ 124 h 213"/>
                  <a:gd name="T4" fmla="*/ 103 w 307"/>
                  <a:gd name="T5" fmla="*/ 72 h 213"/>
                  <a:gd name="T6" fmla="*/ 142 w 307"/>
                  <a:gd name="T7" fmla="*/ 72 h 213"/>
                  <a:gd name="T8" fmla="*/ 71 w 307"/>
                  <a:gd name="T9" fmla="*/ 0 h 213"/>
                  <a:gd name="T10" fmla="*/ 0 w 307"/>
                  <a:gd name="T11" fmla="*/ 71 h 213"/>
                  <a:gd name="T12" fmla="*/ 42 w 307"/>
                  <a:gd name="T13" fmla="*/ 71 h 213"/>
                  <a:gd name="T14" fmla="*/ 86 w 307"/>
                  <a:gd name="T15" fmla="*/ 167 h 213"/>
                  <a:gd name="T16" fmla="*/ 197 w 307"/>
                  <a:gd name="T17" fmla="*/ 213 h 213"/>
                  <a:gd name="T18" fmla="*/ 307 w 307"/>
                  <a:gd name="T19" fmla="*/ 167 h 213"/>
                  <a:gd name="T20" fmla="*/ 264 w 307"/>
                  <a:gd name="T21" fmla="*/ 125 h 213"/>
                  <a:gd name="T22" fmla="*/ 197 w 307"/>
                  <a:gd name="T23" fmla="*/ 15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7" h="213">
                    <a:moveTo>
                      <a:pt x="197" y="152"/>
                    </a:moveTo>
                    <a:cubicBezTo>
                      <a:pt x="171" y="152"/>
                      <a:pt x="147" y="142"/>
                      <a:pt x="129" y="124"/>
                    </a:cubicBezTo>
                    <a:cubicBezTo>
                      <a:pt x="115" y="110"/>
                      <a:pt x="106" y="91"/>
                      <a:pt x="103" y="72"/>
                    </a:cubicBezTo>
                    <a:cubicBezTo>
                      <a:pt x="142" y="72"/>
                      <a:pt x="142" y="72"/>
                      <a:pt x="142" y="72"/>
                    </a:cubicBezTo>
                    <a:cubicBezTo>
                      <a:pt x="71" y="0"/>
                      <a:pt x="71" y="0"/>
                      <a:pt x="71" y="0"/>
                    </a:cubicBezTo>
                    <a:cubicBezTo>
                      <a:pt x="0" y="71"/>
                      <a:pt x="0" y="71"/>
                      <a:pt x="0" y="71"/>
                    </a:cubicBezTo>
                    <a:cubicBezTo>
                      <a:pt x="42" y="71"/>
                      <a:pt x="42" y="71"/>
                      <a:pt x="42" y="71"/>
                    </a:cubicBezTo>
                    <a:cubicBezTo>
                      <a:pt x="45" y="107"/>
                      <a:pt x="60" y="141"/>
                      <a:pt x="86" y="167"/>
                    </a:cubicBezTo>
                    <a:cubicBezTo>
                      <a:pt x="116" y="197"/>
                      <a:pt x="155" y="213"/>
                      <a:pt x="197" y="213"/>
                    </a:cubicBezTo>
                    <a:cubicBezTo>
                      <a:pt x="238" y="213"/>
                      <a:pt x="277" y="197"/>
                      <a:pt x="307" y="167"/>
                    </a:cubicBezTo>
                    <a:cubicBezTo>
                      <a:pt x="264" y="125"/>
                      <a:pt x="264" y="125"/>
                      <a:pt x="264" y="125"/>
                    </a:cubicBezTo>
                    <a:cubicBezTo>
                      <a:pt x="246" y="143"/>
                      <a:pt x="222" y="153"/>
                      <a:pt x="197"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GB" dirty="0"/>
              </a:p>
            </p:txBody>
          </p:sp>
          <p:sp>
            <p:nvSpPr>
              <p:cNvPr id="49" name="Freeform 512"/>
              <p:cNvSpPr>
                <a:spLocks/>
              </p:cNvSpPr>
              <p:nvPr/>
            </p:nvSpPr>
            <p:spPr bwMode="auto">
              <a:xfrm>
                <a:off x="7812333" y="3496468"/>
                <a:ext cx="1098550" cy="765175"/>
              </a:xfrm>
              <a:custGeom>
                <a:avLst/>
                <a:gdLst>
                  <a:gd name="T0" fmla="*/ 43 w 293"/>
                  <a:gd name="T1" fmla="*/ 90 h 204"/>
                  <a:gd name="T2" fmla="*/ 105 w 293"/>
                  <a:gd name="T3" fmla="*/ 60 h 204"/>
                  <a:gd name="T4" fmla="*/ 197 w 293"/>
                  <a:gd name="T5" fmla="*/ 139 h 204"/>
                  <a:gd name="T6" fmla="*/ 160 w 293"/>
                  <a:gd name="T7" fmla="*/ 141 h 204"/>
                  <a:gd name="T8" fmla="*/ 230 w 293"/>
                  <a:gd name="T9" fmla="*/ 204 h 204"/>
                  <a:gd name="T10" fmla="*/ 293 w 293"/>
                  <a:gd name="T11" fmla="*/ 134 h 204"/>
                  <a:gd name="T12" fmla="*/ 255 w 293"/>
                  <a:gd name="T13" fmla="*/ 136 h 204"/>
                  <a:gd name="T14" fmla="*/ 102 w 293"/>
                  <a:gd name="T15" fmla="*/ 4 h 204"/>
                  <a:gd name="T16" fmla="*/ 0 w 293"/>
                  <a:gd name="T17" fmla="*/ 52 h 204"/>
                  <a:gd name="T18" fmla="*/ 43 w 293"/>
                  <a:gd name="T19" fmla="*/ 9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04">
                    <a:moveTo>
                      <a:pt x="43" y="90"/>
                    </a:moveTo>
                    <a:cubicBezTo>
                      <a:pt x="59" y="72"/>
                      <a:pt x="81" y="62"/>
                      <a:pt x="105" y="60"/>
                    </a:cubicBezTo>
                    <a:cubicBezTo>
                      <a:pt x="152" y="58"/>
                      <a:pt x="192" y="93"/>
                      <a:pt x="197" y="139"/>
                    </a:cubicBezTo>
                    <a:cubicBezTo>
                      <a:pt x="160" y="141"/>
                      <a:pt x="160" y="141"/>
                      <a:pt x="160" y="141"/>
                    </a:cubicBezTo>
                    <a:cubicBezTo>
                      <a:pt x="230" y="204"/>
                      <a:pt x="230" y="204"/>
                      <a:pt x="230" y="204"/>
                    </a:cubicBezTo>
                    <a:cubicBezTo>
                      <a:pt x="293" y="134"/>
                      <a:pt x="293" y="134"/>
                      <a:pt x="293" y="134"/>
                    </a:cubicBezTo>
                    <a:cubicBezTo>
                      <a:pt x="255" y="136"/>
                      <a:pt x="255" y="136"/>
                      <a:pt x="255" y="136"/>
                    </a:cubicBezTo>
                    <a:cubicBezTo>
                      <a:pt x="247" y="59"/>
                      <a:pt x="180" y="0"/>
                      <a:pt x="102" y="4"/>
                    </a:cubicBezTo>
                    <a:cubicBezTo>
                      <a:pt x="63" y="6"/>
                      <a:pt x="27" y="23"/>
                      <a:pt x="0" y="52"/>
                    </a:cubicBezTo>
                    <a:lnTo>
                      <a:pt x="4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GB" dirty="0"/>
              </a:p>
            </p:txBody>
          </p:sp>
        </p:grpSp>
      </p:grpSp>
      <p:sp>
        <p:nvSpPr>
          <p:cNvPr id="48136" name="Footer Placeholder 4"/>
          <p:cNvSpPr>
            <a:spLocks noGrp="1"/>
          </p:cNvSpPr>
          <p:nvPr>
            <p:ph type="ftr" sz="quarter" idx="11"/>
          </p:nvPr>
        </p:nvSpPr>
        <p:spPr bwMode="auto">
          <a:xfrm>
            <a:off x="2372968" y="6017623"/>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charset="0"/>
                <a:ea typeface="MS PGothic" charset="-128"/>
              </a:defRPr>
            </a:lvl1pPr>
            <a:lvl2pPr marL="742950" indent="-285750">
              <a:defRPr>
                <a:solidFill>
                  <a:schemeClr val="tx1"/>
                </a:solidFill>
                <a:latin typeface="Tahoma" charset="0"/>
                <a:ea typeface="MS PGothic" charset="-128"/>
              </a:defRPr>
            </a:lvl2pPr>
            <a:lvl3pPr marL="1143000" indent="-228600">
              <a:defRPr>
                <a:solidFill>
                  <a:schemeClr val="tx1"/>
                </a:solidFill>
                <a:latin typeface="Tahoma" charset="0"/>
                <a:ea typeface="MS PGothic" charset="-128"/>
              </a:defRPr>
            </a:lvl3pPr>
            <a:lvl4pPr marL="1600200" indent="-228600">
              <a:defRPr>
                <a:solidFill>
                  <a:schemeClr val="tx1"/>
                </a:solidFill>
                <a:latin typeface="Tahoma" charset="0"/>
                <a:ea typeface="MS PGothic" charset="-128"/>
              </a:defRPr>
            </a:lvl4pPr>
            <a:lvl5pPr marL="2057400" indent="-228600">
              <a:defRPr>
                <a:solidFill>
                  <a:schemeClr val="tx1"/>
                </a:solidFill>
                <a:latin typeface="Tahoma" charset="0"/>
                <a:ea typeface="MS PGothic" charset="-128"/>
              </a:defRPr>
            </a:lvl5pPr>
            <a:lvl6pPr marL="2514600" indent="-228600" eaLnBrk="0" fontAlgn="base" hangingPunct="0">
              <a:spcBef>
                <a:spcPct val="0"/>
              </a:spcBef>
              <a:spcAft>
                <a:spcPct val="0"/>
              </a:spcAft>
              <a:defRPr>
                <a:solidFill>
                  <a:schemeClr val="tx1"/>
                </a:solidFill>
                <a:latin typeface="Tahoma" charset="0"/>
                <a:ea typeface="MS PGothic" charset="-128"/>
              </a:defRPr>
            </a:lvl6pPr>
            <a:lvl7pPr marL="2971800" indent="-228600" eaLnBrk="0" fontAlgn="base" hangingPunct="0">
              <a:spcBef>
                <a:spcPct val="0"/>
              </a:spcBef>
              <a:spcAft>
                <a:spcPct val="0"/>
              </a:spcAft>
              <a:defRPr>
                <a:solidFill>
                  <a:schemeClr val="tx1"/>
                </a:solidFill>
                <a:latin typeface="Tahoma" charset="0"/>
                <a:ea typeface="MS PGothic" charset="-128"/>
              </a:defRPr>
            </a:lvl7pPr>
            <a:lvl8pPr marL="3429000" indent="-228600" eaLnBrk="0" fontAlgn="base" hangingPunct="0">
              <a:spcBef>
                <a:spcPct val="0"/>
              </a:spcBef>
              <a:spcAft>
                <a:spcPct val="0"/>
              </a:spcAft>
              <a:defRPr>
                <a:solidFill>
                  <a:schemeClr val="tx1"/>
                </a:solidFill>
                <a:latin typeface="Tahoma" charset="0"/>
                <a:ea typeface="MS PGothic" charset="-128"/>
              </a:defRPr>
            </a:lvl8pPr>
            <a:lvl9pPr marL="3886200" indent="-228600" eaLnBrk="0" fontAlgn="base" hangingPunct="0">
              <a:spcBef>
                <a:spcPct val="0"/>
              </a:spcBef>
              <a:spcAft>
                <a:spcPct val="0"/>
              </a:spcAft>
              <a:defRPr>
                <a:solidFill>
                  <a:schemeClr val="tx1"/>
                </a:solidFill>
                <a:latin typeface="Tahoma" charset="0"/>
                <a:ea typeface="MS PGothic" charset="-128"/>
              </a:defRPr>
            </a:lvl9pPr>
          </a:lstStyle>
          <a:p>
            <a:pPr algn="l"/>
            <a:r>
              <a:rPr lang="es-CO" altLang="x-none" sz="1000" b="1" i="1" dirty="0">
                <a:solidFill>
                  <a:schemeClr val="bg2">
                    <a:lumMod val="50000"/>
                  </a:schemeClr>
                </a:solidFill>
                <a:latin typeface="+mn-lt"/>
              </a:rPr>
              <a:t>NOURISH Resultados del Ensayo Clínico</a:t>
            </a:r>
          </a:p>
        </p:txBody>
      </p:sp>
    </p:spTree>
    <p:extLst>
      <p:ext uri="{BB962C8B-B14F-4D97-AF65-F5344CB8AC3E}">
        <p14:creationId xmlns:p14="http://schemas.microsoft.com/office/powerpoint/2010/main" val="1125911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6" presetClass="emph" presetSubtype="0" autoRev="1" fill="hold" nodeType="withEffect">
                                  <p:stCondLst>
                                    <p:cond delay="500"/>
                                  </p:stCondLst>
                                  <p:childTnLst>
                                    <p:animScale>
                                      <p:cBhvr>
                                        <p:cTn id="11" dur="100" fill="hold"/>
                                        <p:tgtEl>
                                          <p:spTgt spid="45"/>
                                        </p:tgtEl>
                                      </p:cBhvr>
                                      <p:by x="110000" y="110000"/>
                                    </p:animScale>
                                  </p:childTnLst>
                                </p:cTn>
                              </p:par>
                              <p:par>
                                <p:cTn id="12" presetID="10" presetClass="entr" presetSubtype="0" fill="hold" nodeType="withEffect">
                                  <p:stCondLst>
                                    <p:cond delay="50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childTnLst>
                                </p:cTn>
                              </p:par>
                            </p:childTnLst>
                          </p:cTn>
                        </p:par>
                        <p:par>
                          <p:cTn id="15" fill="hold" nodeType="afterGroup">
                            <p:stCondLst>
                              <p:cond delay="15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6" presetClass="emph" presetSubtype="0" autoRev="1" fill="hold" nodeType="withEffect">
                                  <p:stCondLst>
                                    <p:cond delay="500"/>
                                  </p:stCondLst>
                                  <p:childTnLst>
                                    <p:animScale>
                                      <p:cBhvr>
                                        <p:cTn id="22" dur="100" fill="hold"/>
                                        <p:tgtEl>
                                          <p:spTgt spid="9"/>
                                        </p:tgtEl>
                                      </p:cBhvr>
                                      <p:by x="110000" y="110000"/>
                                    </p:animScale>
                                  </p:childTnLst>
                                </p:cTn>
                              </p:par>
                              <p:par>
                                <p:cTn id="23" presetID="10"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childTnLst>
                          </p:cTn>
                        </p:par>
                        <p:par>
                          <p:cTn id="26" fill="hold" nodeType="afterGroup">
                            <p:stCondLst>
                              <p:cond delay="3000"/>
                            </p:stCondLst>
                            <p:childTnLst>
                              <p:par>
                                <p:cTn id="27" presetID="53" presetClass="entr" presetSubtype="16"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animEffect transition="in" filter="fade">
                                      <p:cBhvr>
                                        <p:cTn id="31" dur="500"/>
                                        <p:tgtEl>
                                          <p:spTgt spid="35"/>
                                        </p:tgtEl>
                                      </p:cBhvr>
                                    </p:animEffect>
                                  </p:childTnLst>
                                </p:cTn>
                              </p:par>
                              <p:par>
                                <p:cTn id="32" presetID="6" presetClass="emph" presetSubtype="0" autoRev="1" fill="hold" nodeType="withEffect">
                                  <p:stCondLst>
                                    <p:cond delay="500"/>
                                  </p:stCondLst>
                                  <p:childTnLst>
                                    <p:animScale>
                                      <p:cBhvr>
                                        <p:cTn id="33" dur="100" fill="hold"/>
                                        <p:tgtEl>
                                          <p:spTgt spid="35"/>
                                        </p:tgtEl>
                                      </p:cBhvr>
                                      <p:by x="110000" y="110000"/>
                                    </p:animScale>
                                  </p:childTnLst>
                                </p:cTn>
                              </p:par>
                              <p:par>
                                <p:cTn id="34" presetID="10" presetClass="entr" presetSubtype="0" fill="hold" nodeType="withEffect">
                                  <p:stCondLst>
                                    <p:cond delay="5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pic>
        <p:nvPicPr>
          <p:cNvPr id="7" name="Imagen 6">
            <a:extLst>
              <a:ext uri="{FF2B5EF4-FFF2-40B4-BE49-F238E27FC236}">
                <a16:creationId xmlns:a16="http://schemas.microsoft.com/office/drawing/2014/main" id="{2F6C33FE-F531-5744-B8F2-15362CA251A2}"/>
              </a:ext>
            </a:extLst>
          </p:cNvPr>
          <p:cNvPicPr>
            <a:picLocks noChangeAspect="1"/>
          </p:cNvPicPr>
          <p:nvPr/>
        </p:nvPicPr>
        <p:blipFill>
          <a:blip r:embed="rId4"/>
          <a:stretch>
            <a:fillRect/>
          </a:stretch>
        </p:blipFill>
        <p:spPr>
          <a:xfrm>
            <a:off x="976890" y="1801687"/>
            <a:ext cx="4872367" cy="3254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uadroTexto 8">
            <a:extLst>
              <a:ext uri="{FF2B5EF4-FFF2-40B4-BE49-F238E27FC236}">
                <a16:creationId xmlns:a16="http://schemas.microsoft.com/office/drawing/2014/main" id="{6C966911-483A-FE4E-B0AD-227619AB43A2}"/>
              </a:ext>
            </a:extLst>
          </p:cNvPr>
          <p:cNvSpPr txBox="1"/>
          <p:nvPr/>
        </p:nvSpPr>
        <p:spPr>
          <a:xfrm>
            <a:off x="961120" y="6091995"/>
            <a:ext cx="2512226" cy="246221"/>
          </a:xfrm>
          <a:prstGeom prst="rect">
            <a:avLst/>
          </a:prstGeom>
          <a:noFill/>
        </p:spPr>
        <p:txBody>
          <a:bodyPr wrap="none" rtlCol="0">
            <a:spAutoFit/>
          </a:bodyPr>
          <a:lstStyle/>
          <a:p>
            <a:r>
              <a:rPr lang="es-CO" sz="1000" b="1" i="1" dirty="0">
                <a:solidFill>
                  <a:schemeClr val="bg2">
                    <a:lumMod val="50000"/>
                  </a:schemeClr>
                </a:solidFill>
              </a:rPr>
              <a:t>Nutr. clín. diet. hosp. 2014; 34(3):80-91</a:t>
            </a:r>
          </a:p>
        </p:txBody>
      </p:sp>
      <p:sp>
        <p:nvSpPr>
          <p:cNvPr id="10" name="CuadroTexto 9">
            <a:extLst>
              <a:ext uri="{FF2B5EF4-FFF2-40B4-BE49-F238E27FC236}">
                <a16:creationId xmlns:a16="http://schemas.microsoft.com/office/drawing/2014/main" id="{4A35943A-3A7A-CA45-8E86-AC8F347FAC60}"/>
              </a:ext>
            </a:extLst>
          </p:cNvPr>
          <p:cNvSpPr txBox="1"/>
          <p:nvPr/>
        </p:nvSpPr>
        <p:spPr>
          <a:xfrm>
            <a:off x="2547703" y="473617"/>
            <a:ext cx="7096594" cy="584775"/>
          </a:xfrm>
          <a:prstGeom prst="rect">
            <a:avLst/>
          </a:prstGeom>
          <a:noFill/>
        </p:spPr>
        <p:txBody>
          <a:bodyPr wrap="square" rtlCol="0">
            <a:spAutoFit/>
          </a:bodyPr>
          <a:lstStyle/>
          <a:p>
            <a:pPr algn="ctr"/>
            <a:r>
              <a:rPr lang="es-CO" sz="3200" b="1" dirty="0" smtClean="0">
                <a:solidFill>
                  <a:srgbClr val="1F1A34"/>
                </a:solidFill>
                <a:latin typeface="+mj-lt"/>
              </a:rPr>
              <a:t>¿Alimentación en el hospital ?</a:t>
            </a:r>
            <a:endParaRPr lang="es-CO" sz="3200" b="1" dirty="0">
              <a:solidFill>
                <a:srgbClr val="1F1A34"/>
              </a:solidFill>
              <a:latin typeface="+mj-lt"/>
            </a:endParaRPr>
          </a:p>
        </p:txBody>
      </p:sp>
      <p:sp>
        <p:nvSpPr>
          <p:cNvPr id="3" name="CuadroTexto 2">
            <a:extLst>
              <a:ext uri="{FF2B5EF4-FFF2-40B4-BE49-F238E27FC236}">
                <a16:creationId xmlns:a16="http://schemas.microsoft.com/office/drawing/2014/main" id="{947C958C-2E58-E242-80FE-CFE6873F19D4}"/>
              </a:ext>
            </a:extLst>
          </p:cNvPr>
          <p:cNvSpPr txBox="1"/>
          <p:nvPr/>
        </p:nvSpPr>
        <p:spPr>
          <a:xfrm>
            <a:off x="6280730" y="1535514"/>
            <a:ext cx="5597043" cy="1938992"/>
          </a:xfrm>
          <a:prstGeom prst="rect">
            <a:avLst/>
          </a:prstGeom>
          <a:noFill/>
        </p:spPr>
        <p:txBody>
          <a:bodyPr wrap="square" rtlCol="0">
            <a:spAutoFit/>
          </a:bodyPr>
          <a:lstStyle/>
          <a:p>
            <a:r>
              <a:rPr lang="es-CO" sz="2400" dirty="0">
                <a:solidFill>
                  <a:srgbClr val="1A1530"/>
                </a:solidFill>
                <a:cs typeface="Arial" panose="020B0604020202020204" pitchFamily="34" charset="0"/>
              </a:rPr>
              <a:t>Los pacientes dependen de la dieta hospitalaria para cubrir sus requerimientos nutricionales y en la mayoria de los casos esta es insuficiente</a:t>
            </a:r>
            <a:endParaRPr lang="es-CO" sz="2400" dirty="0">
              <a:solidFill>
                <a:srgbClr val="1A1530"/>
              </a:solidFill>
            </a:endParaRPr>
          </a:p>
        </p:txBody>
      </p:sp>
      <p:sp>
        <p:nvSpPr>
          <p:cNvPr id="4" name="CuadroTexto 3">
            <a:extLst>
              <a:ext uri="{FF2B5EF4-FFF2-40B4-BE49-F238E27FC236}">
                <a16:creationId xmlns:a16="http://schemas.microsoft.com/office/drawing/2014/main" id="{08FF3976-FF55-374C-85FB-B075878065B8}"/>
              </a:ext>
            </a:extLst>
          </p:cNvPr>
          <p:cNvSpPr txBox="1"/>
          <p:nvPr/>
        </p:nvSpPr>
        <p:spPr>
          <a:xfrm>
            <a:off x="6280730" y="3716866"/>
            <a:ext cx="5236083" cy="1569660"/>
          </a:xfrm>
          <a:prstGeom prst="rect">
            <a:avLst/>
          </a:prstGeom>
          <a:noFill/>
        </p:spPr>
        <p:txBody>
          <a:bodyPr wrap="square" rtlCol="0">
            <a:spAutoFit/>
          </a:bodyPr>
          <a:lstStyle/>
          <a:p>
            <a:r>
              <a:rPr lang="es-CO" sz="2400" dirty="0">
                <a:solidFill>
                  <a:srgbClr val="1A1530"/>
                </a:solidFill>
                <a:cs typeface="Arial" panose="020B0604020202020204" pitchFamily="34" charset="0"/>
              </a:rPr>
              <a:t>La disminución en la ingesta de alimentos se puede medir con los residuos de comida que dejan los pacientes</a:t>
            </a:r>
            <a:endParaRPr lang="es-CO" sz="2400" dirty="0">
              <a:solidFill>
                <a:srgbClr val="1A1530"/>
              </a:solidFill>
            </a:endParaRPr>
          </a:p>
        </p:txBody>
      </p:sp>
    </p:spTree>
    <p:extLst>
      <p:ext uri="{BB962C8B-B14F-4D97-AF65-F5344CB8AC3E}">
        <p14:creationId xmlns:p14="http://schemas.microsoft.com/office/powerpoint/2010/main" val="290015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5370" y="6077460"/>
            <a:ext cx="2056094" cy="274100"/>
          </a:xfrm>
        </p:spPr>
        <p:txBody>
          <a:bodyPr>
            <a:noAutofit/>
          </a:bodyPr>
          <a:lstStyle/>
          <a:p>
            <a:pPr marL="0" indent="0">
              <a:lnSpc>
                <a:spcPct val="100000"/>
              </a:lnSpc>
              <a:buNone/>
            </a:pPr>
            <a:r>
              <a:rPr lang="es-CO" sz="1000" b="1" i="1" dirty="0">
                <a:solidFill>
                  <a:schemeClr val="bg2">
                    <a:lumMod val="50000"/>
                  </a:schemeClr>
                </a:solidFill>
              </a:rPr>
              <a:t>Clinical Nutrition 38 (2019) 1-9</a:t>
            </a:r>
            <a:endParaRPr lang="es-CO" sz="1000" b="1" i="1" dirty="0">
              <a:solidFill>
                <a:schemeClr val="bg2">
                  <a:lumMod val="50000"/>
                </a:schemeClr>
              </a:solidFill>
              <a:latin typeface="Arial" pitchFamily="34" charset="0"/>
              <a:cs typeface="Arial" pitchFamily="34" charset="0"/>
            </a:endParaRPr>
          </a:p>
        </p:txBody>
      </p:sp>
      <p:sp>
        <p:nvSpPr>
          <p:cNvPr id="4" name="CuadroTexto 3">
            <a:extLst>
              <a:ext uri="{FF2B5EF4-FFF2-40B4-BE49-F238E27FC236}">
                <a16:creationId xmlns:a16="http://schemas.microsoft.com/office/drawing/2014/main" id="{4E1A3D8B-7426-DF4B-8A38-3D7DAFDB0E09}"/>
              </a:ext>
            </a:extLst>
          </p:cNvPr>
          <p:cNvSpPr txBox="1"/>
          <p:nvPr/>
        </p:nvSpPr>
        <p:spPr>
          <a:xfrm>
            <a:off x="4008665" y="458213"/>
            <a:ext cx="4174670" cy="584775"/>
          </a:xfrm>
          <a:prstGeom prst="rect">
            <a:avLst/>
          </a:prstGeom>
          <a:noFill/>
        </p:spPr>
        <p:txBody>
          <a:bodyPr wrap="square" rtlCol="0">
            <a:spAutoFit/>
          </a:bodyPr>
          <a:lstStyle/>
          <a:p>
            <a:pPr algn="ctr"/>
            <a:r>
              <a:rPr lang="es-CO" sz="3200" b="1" dirty="0" smtClean="0">
                <a:solidFill>
                  <a:srgbClr val="1A1530"/>
                </a:solidFill>
                <a:latin typeface="+mj-lt"/>
              </a:rPr>
              <a:t>¿Qué hacemos ?</a:t>
            </a:r>
            <a:endParaRPr lang="es-CO" sz="3200" b="1" dirty="0">
              <a:solidFill>
                <a:srgbClr val="1A1530"/>
              </a:solidFill>
              <a:latin typeface="+mj-lt"/>
            </a:endParaRPr>
          </a:p>
        </p:txBody>
      </p:sp>
      <p:pic>
        <p:nvPicPr>
          <p:cNvPr id="6" name="Imagen 5">
            <a:extLst>
              <a:ext uri="{FF2B5EF4-FFF2-40B4-BE49-F238E27FC236}">
                <a16:creationId xmlns:a16="http://schemas.microsoft.com/office/drawing/2014/main" id="{20844BAF-90F5-AB4A-A080-57A988A4D6B6}"/>
              </a:ext>
            </a:extLst>
          </p:cNvPr>
          <p:cNvPicPr>
            <a:picLocks noChangeAspect="1"/>
          </p:cNvPicPr>
          <p:nvPr/>
        </p:nvPicPr>
        <p:blipFill>
          <a:blip r:embed="rId3"/>
          <a:stretch>
            <a:fillRect/>
          </a:stretch>
        </p:blipFill>
        <p:spPr>
          <a:xfrm>
            <a:off x="485370" y="1308050"/>
            <a:ext cx="5610630" cy="4641398"/>
          </a:xfrm>
          <a:prstGeom prst="rect">
            <a:avLst/>
          </a:prstGeom>
        </p:spPr>
      </p:pic>
      <p:sp>
        <p:nvSpPr>
          <p:cNvPr id="7" name="CuadroTexto 6">
            <a:extLst>
              <a:ext uri="{FF2B5EF4-FFF2-40B4-BE49-F238E27FC236}">
                <a16:creationId xmlns:a16="http://schemas.microsoft.com/office/drawing/2014/main" id="{3055B9F4-8919-5146-9EEB-4E9349A354EC}"/>
              </a:ext>
            </a:extLst>
          </p:cNvPr>
          <p:cNvSpPr txBox="1"/>
          <p:nvPr/>
        </p:nvSpPr>
        <p:spPr>
          <a:xfrm rot="10800000" flipV="1">
            <a:off x="6369803" y="1520784"/>
            <a:ext cx="5610630" cy="3816429"/>
          </a:xfrm>
          <a:prstGeom prst="rect">
            <a:avLst/>
          </a:prstGeom>
          <a:noFill/>
        </p:spPr>
        <p:txBody>
          <a:bodyPr wrap="square" rtlCol="0">
            <a:spAutoFit/>
          </a:bodyPr>
          <a:lstStyle/>
          <a:p>
            <a:pPr marL="342900" indent="-342900">
              <a:buClr>
                <a:srgbClr val="1F1A34"/>
              </a:buClr>
              <a:buFont typeface="Arial" panose="020B0604020202020204" pitchFamily="34" charset="0"/>
              <a:buChar char="•"/>
            </a:pPr>
            <a:r>
              <a:rPr lang="es-CO" sz="2200" dirty="0">
                <a:solidFill>
                  <a:srgbClr val="1A1530"/>
                </a:solidFill>
                <a:cs typeface="Arial" panose="020B0604020202020204" pitchFamily="34" charset="0"/>
              </a:rPr>
              <a:t>Identificar el riesgo nutricional</a:t>
            </a:r>
          </a:p>
          <a:p>
            <a:pPr marL="342900" indent="-342900">
              <a:buClr>
                <a:srgbClr val="1F1A34"/>
              </a:buClr>
              <a:buFont typeface="Arial" panose="020B0604020202020204" pitchFamily="34" charset="0"/>
              <a:buChar char="•"/>
            </a:pPr>
            <a:endParaRPr lang="es-CO" sz="2200" dirty="0">
              <a:solidFill>
                <a:srgbClr val="1A1530"/>
              </a:solidFill>
              <a:cs typeface="Arial" panose="020B0604020202020204" pitchFamily="34" charset="0"/>
            </a:endParaRPr>
          </a:p>
          <a:p>
            <a:pPr marL="342900" indent="-342900">
              <a:buClr>
                <a:srgbClr val="1F1A34"/>
              </a:buClr>
              <a:buFont typeface="Arial" panose="020B0604020202020204" pitchFamily="34" charset="0"/>
              <a:buChar char="•"/>
            </a:pPr>
            <a:r>
              <a:rPr lang="es-CO" sz="2200" dirty="0">
                <a:solidFill>
                  <a:srgbClr val="1A1530"/>
                </a:solidFill>
                <a:cs typeface="Arial" panose="020B0604020202020204" pitchFamily="34" charset="0"/>
              </a:rPr>
              <a:t>Diagnosticar la severidad de la malnutrición</a:t>
            </a:r>
          </a:p>
          <a:p>
            <a:pPr marL="342900" indent="-342900">
              <a:buClr>
                <a:srgbClr val="1F1A34"/>
              </a:buClr>
              <a:buFont typeface="Arial" panose="020B0604020202020204" pitchFamily="34" charset="0"/>
              <a:buChar char="•"/>
            </a:pPr>
            <a:endParaRPr lang="es-CO" sz="2200" dirty="0">
              <a:solidFill>
                <a:srgbClr val="1A1530"/>
              </a:solidFill>
              <a:cs typeface="Arial" panose="020B0604020202020204" pitchFamily="34" charset="0"/>
            </a:endParaRPr>
          </a:p>
          <a:p>
            <a:pPr marL="342900" indent="-342900">
              <a:buClr>
                <a:srgbClr val="1F1A34"/>
              </a:buClr>
              <a:buFont typeface="Arial" panose="020B0604020202020204" pitchFamily="34" charset="0"/>
              <a:buChar char="•"/>
            </a:pPr>
            <a:r>
              <a:rPr lang="es-CO" sz="2200" dirty="0">
                <a:solidFill>
                  <a:srgbClr val="1A1530"/>
                </a:solidFill>
                <a:cs typeface="Arial" panose="020B0604020202020204" pitchFamily="34" charset="0"/>
              </a:rPr>
              <a:t>Realizar una valoración nutricional completa</a:t>
            </a:r>
          </a:p>
          <a:p>
            <a:pPr marL="342900" indent="-342900">
              <a:buClr>
                <a:srgbClr val="1F1A34"/>
              </a:buClr>
              <a:buFont typeface="Arial" panose="020B0604020202020204" pitchFamily="34" charset="0"/>
              <a:buChar char="•"/>
            </a:pPr>
            <a:endParaRPr lang="es-CO" sz="2200" dirty="0">
              <a:solidFill>
                <a:srgbClr val="1A1530"/>
              </a:solidFill>
              <a:cs typeface="Arial" panose="020B0604020202020204" pitchFamily="34" charset="0"/>
            </a:endParaRPr>
          </a:p>
          <a:p>
            <a:pPr marL="342900" indent="-342900">
              <a:buClr>
                <a:srgbClr val="1F1A34"/>
              </a:buClr>
              <a:buFont typeface="Arial" panose="020B0604020202020204" pitchFamily="34" charset="0"/>
              <a:buChar char="•"/>
            </a:pPr>
            <a:r>
              <a:rPr lang="es-CO" sz="2200" dirty="0">
                <a:solidFill>
                  <a:srgbClr val="1A1530"/>
                </a:solidFill>
                <a:cs typeface="Arial" panose="020B0604020202020204" pitchFamily="34" charset="0"/>
              </a:rPr>
              <a:t>Modelos de mejoramiento continuo</a:t>
            </a:r>
          </a:p>
          <a:p>
            <a:pPr marL="342900" indent="-342900">
              <a:buClr>
                <a:srgbClr val="1F1A34"/>
              </a:buClr>
              <a:buFont typeface="Arial" panose="020B0604020202020204" pitchFamily="34" charset="0"/>
              <a:buChar char="•"/>
            </a:pPr>
            <a:endParaRPr lang="es-CO" sz="2200" dirty="0">
              <a:solidFill>
                <a:srgbClr val="1A1530"/>
              </a:solidFill>
              <a:cs typeface="Arial" panose="020B0604020202020204" pitchFamily="34" charset="0"/>
            </a:endParaRPr>
          </a:p>
          <a:p>
            <a:pPr marL="342900" indent="-342900">
              <a:buClr>
                <a:srgbClr val="1F1A34"/>
              </a:buClr>
              <a:buFont typeface="Arial" panose="020B0604020202020204" pitchFamily="34" charset="0"/>
              <a:buChar char="•"/>
            </a:pPr>
            <a:r>
              <a:rPr lang="es-CO" sz="2200" dirty="0">
                <a:solidFill>
                  <a:srgbClr val="1A1530"/>
                </a:solidFill>
                <a:cs typeface="Arial" panose="020B0604020202020204" pitchFamily="34" charset="0"/>
              </a:rPr>
              <a:t>Estandarizar procesos</a:t>
            </a:r>
            <a:endParaRPr lang="es-CO" sz="2200" dirty="0">
              <a:solidFill>
                <a:srgbClr val="1A1530"/>
              </a:solidFill>
            </a:endParaRPr>
          </a:p>
        </p:txBody>
      </p:sp>
    </p:spTree>
    <p:extLst>
      <p:ext uri="{BB962C8B-B14F-4D97-AF65-F5344CB8AC3E}">
        <p14:creationId xmlns:p14="http://schemas.microsoft.com/office/powerpoint/2010/main" val="310661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34337" y="266963"/>
            <a:ext cx="8523326" cy="1300301"/>
          </a:xfrm>
        </p:spPr>
        <p:txBody>
          <a:bodyPr>
            <a:noAutofit/>
          </a:bodyPr>
          <a:lstStyle/>
          <a:p>
            <a:pPr algn="ctr"/>
            <a:r>
              <a:rPr lang="es-CO" altLang="es-CO" sz="3200" b="1" dirty="0" smtClean="0">
                <a:solidFill>
                  <a:srgbClr val="1A1530"/>
                </a:solidFill>
              </a:rPr>
              <a:t>Modelo de atención nutricional hospitalaria </a:t>
            </a:r>
            <a:br>
              <a:rPr lang="es-CO" altLang="es-CO" sz="3200" b="1" dirty="0" smtClean="0">
                <a:solidFill>
                  <a:srgbClr val="1A1530"/>
                </a:solidFill>
              </a:rPr>
            </a:br>
            <a:r>
              <a:rPr lang="es-CO" altLang="es-CO" sz="3200" b="1" dirty="0" smtClean="0">
                <a:solidFill>
                  <a:srgbClr val="1A1530"/>
                </a:solidFill>
              </a:rPr>
              <a:t>acreditación en salud</a:t>
            </a:r>
            <a:endParaRPr lang="es-CO" altLang="es-CO" sz="3200" b="1" dirty="0">
              <a:solidFill>
                <a:srgbClr val="1A1530"/>
              </a:solidFill>
            </a:endParaRPr>
          </a:p>
        </p:txBody>
      </p:sp>
      <p:sp>
        <p:nvSpPr>
          <p:cNvPr id="5" name="Rectángulo redondeado 4">
            <a:extLst>
              <a:ext uri="{FF2B5EF4-FFF2-40B4-BE49-F238E27FC236}">
                <a16:creationId xmlns:a16="http://schemas.microsoft.com/office/drawing/2014/main" id="{22EAA805-ED58-4A4D-A334-3D3BAD453C43}"/>
              </a:ext>
            </a:extLst>
          </p:cNvPr>
          <p:cNvSpPr/>
          <p:nvPr/>
        </p:nvSpPr>
        <p:spPr>
          <a:xfrm>
            <a:off x="5458861" y="2020392"/>
            <a:ext cx="5884433" cy="4055121"/>
          </a:xfrm>
          <a:prstGeom prst="round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indent="0" algn="ctr">
              <a:lnSpc>
                <a:spcPct val="100000"/>
              </a:lnSpc>
              <a:spcAft>
                <a:spcPts val="1200"/>
              </a:spcAft>
              <a:buNone/>
            </a:pPr>
            <a:r>
              <a:rPr lang="es-CO" sz="2000" b="1" dirty="0">
                <a:solidFill>
                  <a:srgbClr val="1A1530"/>
                </a:solidFill>
              </a:rPr>
              <a:t>Valoración Nutricional</a:t>
            </a:r>
          </a:p>
          <a:p>
            <a:pPr marL="342900" indent="-342900" algn="ctr">
              <a:lnSpc>
                <a:spcPct val="100000"/>
              </a:lnSpc>
              <a:spcAft>
                <a:spcPts val="1200"/>
              </a:spcAft>
              <a:buFont typeface="Arial" panose="020B0604020202020204" pitchFamily="34" charset="0"/>
              <a:buChar char="•"/>
            </a:pPr>
            <a:r>
              <a:rPr lang="es-CO" sz="1500" dirty="0">
                <a:solidFill>
                  <a:srgbClr val="1A1530"/>
                </a:solidFill>
              </a:rPr>
              <a:t>Determinar el nivel de salud y bienestar de un individuo o población, desde el punto de vista de su nutrición. </a:t>
            </a:r>
          </a:p>
          <a:p>
            <a:pPr marL="342900" indent="-342900" algn="ctr">
              <a:lnSpc>
                <a:spcPct val="100000"/>
              </a:lnSpc>
              <a:spcAft>
                <a:spcPts val="1200"/>
              </a:spcAft>
              <a:buFont typeface="Arial" panose="020B0604020202020204" pitchFamily="34" charset="0"/>
              <a:buChar char="•"/>
            </a:pPr>
            <a:r>
              <a:rPr lang="es-CO" sz="1500" dirty="0">
                <a:solidFill>
                  <a:srgbClr val="1A1530"/>
                </a:solidFill>
              </a:rPr>
              <a:t>Examinar el grado en que las demandas fisiológicas, bioquímicas y metabólicas, están cubiertas por la ingestión de nutrientes.  </a:t>
            </a:r>
          </a:p>
          <a:p>
            <a:pPr marL="342900" indent="-342900" algn="ctr">
              <a:lnSpc>
                <a:spcPct val="100000"/>
              </a:lnSpc>
              <a:spcAft>
                <a:spcPts val="1200"/>
              </a:spcAft>
              <a:buFont typeface="Arial" panose="020B0604020202020204" pitchFamily="34" charset="0"/>
              <a:buChar char="•"/>
            </a:pPr>
            <a:r>
              <a:rPr lang="es-CO" sz="1500" dirty="0">
                <a:solidFill>
                  <a:srgbClr val="1A1530"/>
                </a:solidFill>
              </a:rPr>
              <a:t>Detectar de manera temprana grupos de pacientes con riesgo de padecer malnutrición.</a:t>
            </a:r>
          </a:p>
          <a:p>
            <a:pPr marL="285750" indent="-285750" algn="ctr">
              <a:lnSpc>
                <a:spcPct val="100000"/>
              </a:lnSpc>
              <a:spcAft>
                <a:spcPts val="1200"/>
              </a:spcAft>
              <a:buFont typeface="Arial" panose="020B0604020202020204" pitchFamily="34" charset="0"/>
              <a:buChar char="•"/>
            </a:pPr>
            <a:r>
              <a:rPr lang="es-CO" sz="1500" dirty="0">
                <a:solidFill>
                  <a:srgbClr val="1A1530"/>
                </a:solidFill>
              </a:rPr>
              <a:t>Desarrollar programas de salud y nutrición y para controlar los regímenes dietéticos. </a:t>
            </a:r>
          </a:p>
          <a:p>
            <a:pPr algn="ctr">
              <a:lnSpc>
                <a:spcPct val="100000"/>
              </a:lnSpc>
              <a:spcAft>
                <a:spcPts val="1200"/>
              </a:spcAft>
            </a:pPr>
            <a:r>
              <a:rPr lang="es-CO" sz="1500" i="1" dirty="0">
                <a:solidFill>
                  <a:srgbClr val="1A1530"/>
                </a:solidFill>
              </a:rPr>
              <a:t>La valoración nutricional es una condición previa necesaria a la realización de determinadas acciones en salud</a:t>
            </a:r>
            <a:endParaRPr lang="es-CO" sz="2000" i="1" dirty="0">
              <a:solidFill>
                <a:srgbClr val="1A1530"/>
              </a:solidFill>
            </a:endParaRPr>
          </a:p>
        </p:txBody>
      </p:sp>
      <p:sp>
        <p:nvSpPr>
          <p:cNvPr id="10" name="Flecha a la derecha con muesca 9">
            <a:extLst>
              <a:ext uri="{FF2B5EF4-FFF2-40B4-BE49-F238E27FC236}">
                <a16:creationId xmlns:a16="http://schemas.microsoft.com/office/drawing/2014/main" id="{50A38B1C-8387-F34A-8C7D-B6A9DB5870F4}"/>
              </a:ext>
            </a:extLst>
          </p:cNvPr>
          <p:cNvSpPr/>
          <p:nvPr/>
        </p:nvSpPr>
        <p:spPr>
          <a:xfrm>
            <a:off x="233964" y="1921871"/>
            <a:ext cx="4612356" cy="4153642"/>
          </a:xfrm>
          <a:prstGeom prst="notchedRightArrow">
            <a:avLst>
              <a:gd name="adj1" fmla="val 34229"/>
              <a:gd name="adj2" fmla="val 29300"/>
            </a:avLst>
          </a:prstGeom>
          <a:solidFill>
            <a:srgbClr val="1F1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a:p>
            <a:pPr algn="ctr"/>
            <a:r>
              <a:rPr lang="es-CO" dirty="0">
                <a:solidFill>
                  <a:schemeClr val="bg1"/>
                </a:solidFill>
              </a:rPr>
              <a:t>Manual de Acreditación en Salud Ambulatorio y Hospitalario de Colombia Versión 3.1 </a:t>
            </a:r>
          </a:p>
          <a:p>
            <a:pPr algn="ctr"/>
            <a:r>
              <a:rPr lang="es-CO" dirty="0">
                <a:solidFill>
                  <a:schemeClr val="bg1"/>
                </a:solidFill>
              </a:rPr>
              <a:t>(Nuevas inclusiones)</a:t>
            </a:r>
          </a:p>
          <a:p>
            <a:pPr algn="ctr"/>
            <a:endParaRPr lang="es-CO" dirty="0"/>
          </a:p>
        </p:txBody>
      </p:sp>
      <p:sp>
        <p:nvSpPr>
          <p:cNvPr id="9" name="CuadroTexto 8">
            <a:extLst>
              <a:ext uri="{FF2B5EF4-FFF2-40B4-BE49-F238E27FC236}">
                <a16:creationId xmlns:a16="http://schemas.microsoft.com/office/drawing/2014/main" id="{0C4C147E-A196-E648-86A3-8DD47B2EB5E9}"/>
              </a:ext>
            </a:extLst>
          </p:cNvPr>
          <p:cNvSpPr txBox="1"/>
          <p:nvPr/>
        </p:nvSpPr>
        <p:spPr>
          <a:xfrm>
            <a:off x="233964" y="6075513"/>
            <a:ext cx="1526380" cy="246221"/>
          </a:xfrm>
          <a:prstGeom prst="rect">
            <a:avLst/>
          </a:prstGeom>
          <a:noFill/>
        </p:spPr>
        <p:txBody>
          <a:bodyPr wrap="none" rtlCol="0">
            <a:spAutoFit/>
          </a:bodyPr>
          <a:lstStyle/>
          <a:p>
            <a:r>
              <a:rPr lang="es-CO" sz="1000" b="1" i="1" dirty="0">
                <a:solidFill>
                  <a:schemeClr val="bg2">
                    <a:lumMod val="50000"/>
                  </a:schemeClr>
                </a:solidFill>
              </a:rPr>
              <a:t>www.minsalud.gov.co</a:t>
            </a:r>
          </a:p>
        </p:txBody>
      </p:sp>
    </p:spTree>
    <p:extLst>
      <p:ext uri="{BB962C8B-B14F-4D97-AF65-F5344CB8AC3E}">
        <p14:creationId xmlns:p14="http://schemas.microsoft.com/office/powerpoint/2010/main" val="101003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83004" y="223419"/>
            <a:ext cx="7825991" cy="1335471"/>
          </a:xfrm>
        </p:spPr>
        <p:txBody>
          <a:bodyPr>
            <a:noAutofit/>
          </a:bodyPr>
          <a:lstStyle/>
          <a:p>
            <a:pPr algn="ctr">
              <a:lnSpc>
                <a:spcPct val="100000"/>
              </a:lnSpc>
              <a:spcAft>
                <a:spcPts val="1200"/>
              </a:spcAft>
            </a:pPr>
            <a:r>
              <a:rPr lang="es-CO" sz="3200" b="1" dirty="0" smtClean="0">
                <a:solidFill>
                  <a:srgbClr val="1A1530"/>
                </a:solidFill>
              </a:rPr>
              <a:t>Manual de acreditación en salud ambulatorio y hospitalario de </a:t>
            </a:r>
            <a:r>
              <a:rPr lang="es-CO" sz="3200" b="1" dirty="0">
                <a:solidFill>
                  <a:srgbClr val="1A1530"/>
                </a:solidFill>
              </a:rPr>
              <a:t>C</a:t>
            </a:r>
            <a:r>
              <a:rPr lang="es-CO" sz="3200" b="1" dirty="0" smtClean="0">
                <a:solidFill>
                  <a:srgbClr val="1A1530"/>
                </a:solidFill>
              </a:rPr>
              <a:t>olombia versión 3.1</a:t>
            </a:r>
            <a:endParaRPr lang="es-CO" sz="3200" b="1" dirty="0">
              <a:solidFill>
                <a:srgbClr val="1A1530"/>
              </a:solidFill>
            </a:endParaRPr>
          </a:p>
        </p:txBody>
      </p:sp>
      <p:graphicFrame>
        <p:nvGraphicFramePr>
          <p:cNvPr id="3" name="Tabla 2">
            <a:extLst>
              <a:ext uri="{FF2B5EF4-FFF2-40B4-BE49-F238E27FC236}">
                <a16:creationId xmlns:a16="http://schemas.microsoft.com/office/drawing/2014/main" id="{E0FB6BBF-AADF-7949-8F57-F93856147E5F}"/>
              </a:ext>
            </a:extLst>
          </p:cNvPr>
          <p:cNvGraphicFramePr>
            <a:graphicFrameLocks noGrp="1"/>
          </p:cNvGraphicFramePr>
          <p:nvPr>
            <p:extLst>
              <p:ext uri="{D42A27DB-BD31-4B8C-83A1-F6EECF244321}">
                <p14:modId xmlns:p14="http://schemas.microsoft.com/office/powerpoint/2010/main" val="3543048118"/>
              </p:ext>
            </p:extLst>
          </p:nvPr>
        </p:nvGraphicFramePr>
        <p:xfrm>
          <a:off x="996461" y="1881792"/>
          <a:ext cx="10199077" cy="4121266"/>
        </p:xfrm>
        <a:graphic>
          <a:graphicData uri="http://schemas.openxmlformats.org/drawingml/2006/table">
            <a:tbl>
              <a:tblPr firstRow="1" bandRow="1">
                <a:tableStyleId>{D7AC3CCA-C797-4891-BE02-D94E43425B78}</a:tableStyleId>
              </a:tblPr>
              <a:tblGrid>
                <a:gridCol w="3025051">
                  <a:extLst>
                    <a:ext uri="{9D8B030D-6E8A-4147-A177-3AD203B41FA5}">
                      <a16:colId xmlns:a16="http://schemas.microsoft.com/office/drawing/2014/main" val="2490407481"/>
                    </a:ext>
                  </a:extLst>
                </a:gridCol>
                <a:gridCol w="4185139">
                  <a:extLst>
                    <a:ext uri="{9D8B030D-6E8A-4147-A177-3AD203B41FA5}">
                      <a16:colId xmlns:a16="http://schemas.microsoft.com/office/drawing/2014/main" val="1247886705"/>
                    </a:ext>
                  </a:extLst>
                </a:gridCol>
                <a:gridCol w="2988887">
                  <a:extLst>
                    <a:ext uri="{9D8B030D-6E8A-4147-A177-3AD203B41FA5}">
                      <a16:colId xmlns:a16="http://schemas.microsoft.com/office/drawing/2014/main" val="4265156937"/>
                    </a:ext>
                  </a:extLst>
                </a:gridCol>
              </a:tblGrid>
              <a:tr h="4582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000" dirty="0">
                          <a:solidFill>
                            <a:schemeClr val="bg1"/>
                          </a:solidFill>
                        </a:rPr>
                        <a:t>Estándar </a:t>
                      </a:r>
                      <a:r>
                        <a:rPr lang="es-CO" sz="2000" dirty="0" smtClean="0">
                          <a:solidFill>
                            <a:schemeClr val="bg1"/>
                          </a:solidFill>
                        </a:rPr>
                        <a:t>7</a:t>
                      </a:r>
                      <a:endParaRPr lang="es-ES" sz="2000" dirty="0">
                        <a:solidFill>
                          <a:schemeClr val="bg1"/>
                        </a:solidFill>
                      </a:endParaRPr>
                    </a:p>
                  </a:txBody>
                  <a:tcPr anchor="ctr">
                    <a:solidFill>
                      <a:srgbClr val="1F1A3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000" dirty="0">
                          <a:solidFill>
                            <a:schemeClr val="bg1"/>
                          </a:solidFill>
                        </a:rPr>
                        <a:t>Estándar </a:t>
                      </a:r>
                      <a:r>
                        <a:rPr lang="es-CO" sz="2000" dirty="0" smtClean="0">
                          <a:solidFill>
                            <a:schemeClr val="bg1"/>
                          </a:solidFill>
                        </a:rPr>
                        <a:t>29</a:t>
                      </a:r>
                      <a:endParaRPr lang="es-ES" sz="2000" dirty="0">
                        <a:solidFill>
                          <a:schemeClr val="bg1"/>
                        </a:solidFill>
                      </a:endParaRPr>
                    </a:p>
                  </a:txBody>
                  <a:tcPr anchor="ctr">
                    <a:solidFill>
                      <a:srgbClr val="1F1A3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000" dirty="0">
                          <a:solidFill>
                            <a:schemeClr val="bg1"/>
                          </a:solidFill>
                        </a:rPr>
                        <a:t>Estándar </a:t>
                      </a:r>
                      <a:r>
                        <a:rPr lang="es-CO" sz="2000" dirty="0" smtClean="0">
                          <a:solidFill>
                            <a:schemeClr val="bg1"/>
                          </a:solidFill>
                        </a:rPr>
                        <a:t>30</a:t>
                      </a:r>
                      <a:endParaRPr lang="es-ES" sz="2000" dirty="0">
                        <a:solidFill>
                          <a:schemeClr val="bg1"/>
                        </a:solidFill>
                      </a:endParaRPr>
                    </a:p>
                  </a:txBody>
                  <a:tcPr anchor="ctr">
                    <a:solidFill>
                      <a:srgbClr val="1F1A34"/>
                    </a:solidFill>
                  </a:tcPr>
                </a:tc>
                <a:extLst>
                  <a:ext uri="{0D108BD9-81ED-4DB2-BD59-A6C34878D82A}">
                    <a16:rowId xmlns:a16="http://schemas.microsoft.com/office/drawing/2014/main" val="2724272870"/>
                  </a:ext>
                </a:extLst>
              </a:tr>
              <a:tr h="1302935">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u="none" dirty="0">
                          <a:solidFill>
                            <a:srgbClr val="1A1530"/>
                          </a:solidFill>
                        </a:rPr>
                        <a:t>Prevención de la malnutrición o desnutrición </a:t>
                      </a:r>
                      <a:endParaRPr lang="es-ES" sz="1800" u="none" dirty="0">
                        <a:solidFill>
                          <a:srgbClr val="1A1530"/>
                        </a:solidFill>
                      </a:endParaRPr>
                    </a:p>
                    <a:p>
                      <a:endParaRPr lang="es-CO" sz="1600" dirty="0"/>
                    </a:p>
                  </a:txBody>
                  <a:tcPr anchor="ctr"/>
                </a:tc>
                <a:tc>
                  <a:txBody>
                    <a:bodyPr/>
                    <a:lstStyle/>
                    <a:p>
                      <a:pPr algn="ctr"/>
                      <a:r>
                        <a:rPr lang="es-CO" sz="1800" dirty="0">
                          <a:solidFill>
                            <a:srgbClr val="1A1530"/>
                          </a:solidFill>
                        </a:rPr>
                        <a:t>Valoración nutricional al paciente hospitalizado y registro de la</a:t>
                      </a:r>
                    </a:p>
                    <a:p>
                      <a:pPr algn="ctr"/>
                      <a:r>
                        <a:rPr lang="es-CO" sz="1800" dirty="0">
                          <a:solidFill>
                            <a:srgbClr val="1A1530"/>
                          </a:solidFill>
                        </a:rPr>
                        <a:t>dieta ordenada</a:t>
                      </a:r>
                    </a:p>
                  </a:txBody>
                  <a:tcPr anchor="ctr"/>
                </a:tc>
                <a:tc rowSpan="3">
                  <a:txBody>
                    <a:bodyPr/>
                    <a:lstStyle/>
                    <a:p>
                      <a:pPr algn="ctr"/>
                      <a:r>
                        <a:rPr lang="es-CO" sz="1800" dirty="0">
                          <a:solidFill>
                            <a:srgbClr val="1A1530"/>
                          </a:solidFill>
                        </a:rPr>
                        <a:t>Programas nutricionales y alimentarios</a:t>
                      </a:r>
                    </a:p>
                  </a:txBody>
                  <a:tcPr anchor="ctr"/>
                </a:tc>
                <a:extLst>
                  <a:ext uri="{0D108BD9-81ED-4DB2-BD59-A6C34878D82A}">
                    <a16:rowId xmlns:a16="http://schemas.microsoft.com/office/drawing/2014/main" val="2753770676"/>
                  </a:ext>
                </a:extLst>
              </a:tr>
              <a:tr h="811261">
                <a:tc vMerge="1">
                  <a:txBody>
                    <a:bodyPr/>
                    <a:lstStyle/>
                    <a:p>
                      <a:endParaRPr lang="es-CO" dirty="0"/>
                    </a:p>
                  </a:txBody>
                  <a:tcPr/>
                </a:tc>
                <a:tc>
                  <a:txBody>
                    <a:bodyPr/>
                    <a:lstStyle/>
                    <a:p>
                      <a:pPr algn="ctr"/>
                      <a:r>
                        <a:rPr lang="es-CO" sz="1800" dirty="0">
                          <a:solidFill>
                            <a:srgbClr val="1A1530"/>
                          </a:solidFill>
                        </a:rPr>
                        <a:t>Soporte nutricional especial</a:t>
                      </a:r>
                    </a:p>
                  </a:txBody>
                  <a:tcPr anchor="ctr"/>
                </a:tc>
                <a:tc vMerge="1">
                  <a:txBody>
                    <a:bodyPr/>
                    <a:lstStyle/>
                    <a:p>
                      <a:endParaRPr lang="es-CO" dirty="0"/>
                    </a:p>
                  </a:txBody>
                  <a:tcPr/>
                </a:tc>
                <a:extLst>
                  <a:ext uri="{0D108BD9-81ED-4DB2-BD59-A6C34878D82A}">
                    <a16:rowId xmlns:a16="http://schemas.microsoft.com/office/drawing/2014/main" val="3019277717"/>
                  </a:ext>
                </a:extLst>
              </a:tr>
              <a:tr h="1548771">
                <a:tc vMerge="1">
                  <a:txBody>
                    <a:bodyPr/>
                    <a:lstStyle/>
                    <a:p>
                      <a:endParaRPr lang="es-CO" dirty="0"/>
                    </a:p>
                  </a:txBody>
                  <a:tcPr/>
                </a:tc>
                <a:tc>
                  <a:txBody>
                    <a:bodyPr/>
                    <a:lstStyle/>
                    <a:p>
                      <a:pPr algn="ctr"/>
                      <a:r>
                        <a:rPr lang="es-CO" sz="1800" dirty="0">
                          <a:solidFill>
                            <a:srgbClr val="1A1530"/>
                          </a:solidFill>
                        </a:rPr>
                        <a:t>Se analizan gustos y preferencias del usuario respecto de la</a:t>
                      </a:r>
                    </a:p>
                    <a:p>
                      <a:pPr algn="ctr"/>
                      <a:r>
                        <a:rPr lang="es-CO" sz="1800" dirty="0">
                          <a:solidFill>
                            <a:srgbClr val="1A1530"/>
                          </a:solidFill>
                        </a:rPr>
                        <a:t>dieta y se ofrecen alternativas</a:t>
                      </a:r>
                    </a:p>
                  </a:txBody>
                  <a:tcPr anchor="ctr"/>
                </a:tc>
                <a:tc vMerge="1">
                  <a:txBody>
                    <a:bodyPr/>
                    <a:lstStyle/>
                    <a:p>
                      <a:endParaRPr lang="es-CO" dirty="0"/>
                    </a:p>
                  </a:txBody>
                  <a:tcPr/>
                </a:tc>
                <a:extLst>
                  <a:ext uri="{0D108BD9-81ED-4DB2-BD59-A6C34878D82A}">
                    <a16:rowId xmlns:a16="http://schemas.microsoft.com/office/drawing/2014/main" val="251205184"/>
                  </a:ext>
                </a:extLst>
              </a:tr>
            </a:tbl>
          </a:graphicData>
        </a:graphic>
      </p:graphicFrame>
      <p:sp>
        <p:nvSpPr>
          <p:cNvPr id="9" name="CuadroTexto 8">
            <a:extLst>
              <a:ext uri="{FF2B5EF4-FFF2-40B4-BE49-F238E27FC236}">
                <a16:creationId xmlns:a16="http://schemas.microsoft.com/office/drawing/2014/main" id="{0C4C147E-A196-E648-86A3-8DD47B2EB5E9}"/>
              </a:ext>
            </a:extLst>
          </p:cNvPr>
          <p:cNvSpPr txBox="1"/>
          <p:nvPr/>
        </p:nvSpPr>
        <p:spPr>
          <a:xfrm>
            <a:off x="894963" y="6079739"/>
            <a:ext cx="1526380" cy="246221"/>
          </a:xfrm>
          <a:prstGeom prst="rect">
            <a:avLst/>
          </a:prstGeom>
          <a:noFill/>
        </p:spPr>
        <p:txBody>
          <a:bodyPr wrap="none" rtlCol="0">
            <a:spAutoFit/>
          </a:bodyPr>
          <a:lstStyle/>
          <a:p>
            <a:r>
              <a:rPr lang="es-CO" sz="1000" b="1" i="1" dirty="0">
                <a:solidFill>
                  <a:schemeClr val="bg2">
                    <a:lumMod val="50000"/>
                  </a:schemeClr>
                </a:solidFill>
              </a:rPr>
              <a:t>www.minsalud.gov.co</a:t>
            </a:r>
          </a:p>
        </p:txBody>
      </p:sp>
    </p:spTree>
    <p:extLst>
      <p:ext uri="{BB962C8B-B14F-4D97-AF65-F5344CB8AC3E}">
        <p14:creationId xmlns:p14="http://schemas.microsoft.com/office/powerpoint/2010/main" val="653450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E0FB6BBF-AADF-7949-8F57-F93856147E5F}"/>
              </a:ext>
            </a:extLst>
          </p:cNvPr>
          <p:cNvGraphicFramePr>
            <a:graphicFrameLocks noGrp="1"/>
          </p:cNvGraphicFramePr>
          <p:nvPr>
            <p:extLst>
              <p:ext uri="{D42A27DB-BD31-4B8C-83A1-F6EECF244321}">
                <p14:modId xmlns:p14="http://schemas.microsoft.com/office/powerpoint/2010/main" val="170856997"/>
              </p:ext>
            </p:extLst>
          </p:nvPr>
        </p:nvGraphicFramePr>
        <p:xfrm>
          <a:off x="492276" y="2039815"/>
          <a:ext cx="11207448" cy="4079935"/>
        </p:xfrm>
        <a:graphic>
          <a:graphicData uri="http://schemas.openxmlformats.org/drawingml/2006/table">
            <a:tbl>
              <a:tblPr firstRow="1" bandRow="1">
                <a:tableStyleId>{D7AC3CCA-C797-4891-BE02-D94E43425B78}</a:tableStyleId>
              </a:tblPr>
              <a:tblGrid>
                <a:gridCol w="2801862">
                  <a:extLst>
                    <a:ext uri="{9D8B030D-6E8A-4147-A177-3AD203B41FA5}">
                      <a16:colId xmlns:a16="http://schemas.microsoft.com/office/drawing/2014/main" val="2490407481"/>
                    </a:ext>
                  </a:extLst>
                </a:gridCol>
                <a:gridCol w="2801862">
                  <a:extLst>
                    <a:ext uri="{9D8B030D-6E8A-4147-A177-3AD203B41FA5}">
                      <a16:colId xmlns:a16="http://schemas.microsoft.com/office/drawing/2014/main" val="1247886705"/>
                    </a:ext>
                  </a:extLst>
                </a:gridCol>
                <a:gridCol w="2801862">
                  <a:extLst>
                    <a:ext uri="{9D8B030D-6E8A-4147-A177-3AD203B41FA5}">
                      <a16:colId xmlns:a16="http://schemas.microsoft.com/office/drawing/2014/main" val="4265156937"/>
                    </a:ext>
                  </a:extLst>
                </a:gridCol>
                <a:gridCol w="2801862">
                  <a:extLst>
                    <a:ext uri="{9D8B030D-6E8A-4147-A177-3AD203B41FA5}">
                      <a16:colId xmlns:a16="http://schemas.microsoft.com/office/drawing/2014/main" val="2344757845"/>
                    </a:ext>
                  </a:extLst>
                </a:gridCol>
              </a:tblGrid>
              <a:tr h="52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000" b="1" u="none" dirty="0">
                          <a:solidFill>
                            <a:schemeClr val="bg1"/>
                          </a:solidFill>
                          <a:latin typeface="+mj-lt"/>
                        </a:rPr>
                        <a:t>Estándar 33</a:t>
                      </a:r>
                    </a:p>
                  </a:txBody>
                  <a:tcPr anchor="ctr">
                    <a:solidFill>
                      <a:srgbClr val="1F1A3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000" b="1" u="none" dirty="0">
                          <a:solidFill>
                            <a:schemeClr val="bg1"/>
                          </a:solidFill>
                          <a:latin typeface="+mj-lt"/>
                        </a:rPr>
                        <a:t>Estándar 40</a:t>
                      </a:r>
                    </a:p>
                  </a:txBody>
                  <a:tcPr anchor="ctr">
                    <a:solidFill>
                      <a:srgbClr val="1F1A3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000" b="1" u="none" dirty="0">
                          <a:solidFill>
                            <a:schemeClr val="bg1"/>
                          </a:solidFill>
                          <a:latin typeface="+mj-lt"/>
                        </a:rPr>
                        <a:t>Estándar 41</a:t>
                      </a:r>
                    </a:p>
                  </a:txBody>
                  <a:tcPr anchor="ctr">
                    <a:solidFill>
                      <a:srgbClr val="1F1A3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000" b="1" u="none" dirty="0">
                          <a:solidFill>
                            <a:schemeClr val="bg1"/>
                          </a:solidFill>
                          <a:latin typeface="+mj-lt"/>
                        </a:rPr>
                        <a:t>Estándar 51</a:t>
                      </a:r>
                    </a:p>
                  </a:txBody>
                  <a:tcPr anchor="ctr">
                    <a:solidFill>
                      <a:srgbClr val="1F1A34"/>
                    </a:solidFill>
                  </a:tcPr>
                </a:tc>
                <a:extLst>
                  <a:ext uri="{0D108BD9-81ED-4DB2-BD59-A6C34878D82A}">
                    <a16:rowId xmlns:a16="http://schemas.microsoft.com/office/drawing/2014/main" val="2724272870"/>
                  </a:ext>
                </a:extLst>
              </a:tr>
              <a:tr h="3557372">
                <a:tc>
                  <a:txBody>
                    <a:bodyPr/>
                    <a:lstStyle/>
                    <a:p>
                      <a:pPr indent="0" algn="ctr">
                        <a:lnSpc>
                          <a:spcPct val="100000"/>
                        </a:lnSpc>
                        <a:spcAft>
                          <a:spcPts val="1200"/>
                        </a:spcAft>
                        <a:buNone/>
                      </a:pPr>
                      <a:r>
                        <a:rPr lang="es-CO" sz="1600" b="0" u="none" dirty="0">
                          <a:solidFill>
                            <a:srgbClr val="1A1530"/>
                          </a:solidFill>
                          <a:latin typeface="+mn-lt"/>
                        </a:rPr>
                        <a:t>Consideraciones en gustos y preferencias de los pacientes en su dieta, forma de presentación de los alimentos, horarios, etc.</a:t>
                      </a:r>
                    </a:p>
                    <a:p>
                      <a:pPr algn="ctr">
                        <a:lnSpc>
                          <a:spcPct val="100000"/>
                        </a:lnSpc>
                      </a:pPr>
                      <a:endParaRPr lang="es-CO" sz="1600" b="0" u="none" dirty="0">
                        <a:solidFill>
                          <a:schemeClr val="tx1"/>
                        </a:solidFill>
                        <a:latin typeface="+mn-lt"/>
                      </a:endParaRPr>
                    </a:p>
                  </a:txBody>
                  <a:tcPr anchor="ctr"/>
                </a:tc>
                <a:tc>
                  <a:txBody>
                    <a:bodyPr/>
                    <a:lstStyle/>
                    <a:p>
                      <a:pPr indent="0" algn="ctr">
                        <a:lnSpc>
                          <a:spcPct val="100000"/>
                        </a:lnSpc>
                        <a:spcAft>
                          <a:spcPts val="1200"/>
                        </a:spcAft>
                        <a:buNone/>
                      </a:pPr>
                      <a:r>
                        <a:rPr lang="es-CO" sz="1600" b="0" u="none" dirty="0">
                          <a:solidFill>
                            <a:srgbClr val="1A1530"/>
                          </a:solidFill>
                          <a:latin typeface="+mn-lt"/>
                        </a:rPr>
                        <a:t>Garantía del uso de técnicas asépticas para la preparación de medicamentos intravenosos, quimioterapia o nutrición parenteral</a:t>
                      </a:r>
                    </a:p>
                    <a:p>
                      <a:pPr algn="ctr">
                        <a:lnSpc>
                          <a:spcPct val="100000"/>
                        </a:lnSpc>
                      </a:pPr>
                      <a:endParaRPr lang="es-CO" sz="1600" b="0" u="none" dirty="0">
                        <a:solidFill>
                          <a:schemeClr val="tx1"/>
                        </a:solidFill>
                        <a:latin typeface="+mn-lt"/>
                      </a:endParaRPr>
                    </a:p>
                  </a:txBody>
                  <a:tcPr anchor="ctr"/>
                </a:tc>
                <a:tc>
                  <a:txBody>
                    <a:bodyPr/>
                    <a:lstStyle/>
                    <a:p>
                      <a:pPr indent="0" algn="ctr">
                        <a:lnSpc>
                          <a:spcPct val="100000"/>
                        </a:lnSpc>
                        <a:spcAft>
                          <a:spcPts val="1200"/>
                        </a:spcAft>
                        <a:buNone/>
                      </a:pPr>
                      <a:r>
                        <a:rPr lang="es-CO" sz="1600" b="0" u="none" dirty="0">
                          <a:solidFill>
                            <a:srgbClr val="1A1530"/>
                          </a:solidFill>
                          <a:latin typeface="+mn-lt"/>
                        </a:rPr>
                        <a:t>Se realiza valoración nutricional</a:t>
                      </a:r>
                    </a:p>
                  </a:txBody>
                  <a:tcPr anchor="ctr"/>
                </a:tc>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s-CO" sz="1600" b="0" u="none" dirty="0">
                          <a:solidFill>
                            <a:srgbClr val="1A1530"/>
                          </a:solidFill>
                          <a:latin typeface="+mn-lt"/>
                        </a:rPr>
                        <a:t>El profesional tratante debe proveer información básica al usuario y su familia como resultado de su atención. Especial importancia se le da a los cuidados y el autocuidado en casa (dietas especiales, seguimiento farmacológico, ejercicios, rehabilitación, etc.)</a:t>
                      </a:r>
                    </a:p>
                  </a:txBody>
                  <a:tcPr anchor="ctr"/>
                </a:tc>
                <a:extLst>
                  <a:ext uri="{0D108BD9-81ED-4DB2-BD59-A6C34878D82A}">
                    <a16:rowId xmlns:a16="http://schemas.microsoft.com/office/drawing/2014/main" val="2753770676"/>
                  </a:ext>
                </a:extLst>
              </a:tr>
            </a:tbl>
          </a:graphicData>
        </a:graphic>
      </p:graphicFrame>
      <p:sp>
        <p:nvSpPr>
          <p:cNvPr id="7" name="CuadroTexto 6">
            <a:extLst>
              <a:ext uri="{FF2B5EF4-FFF2-40B4-BE49-F238E27FC236}">
                <a16:creationId xmlns:a16="http://schemas.microsoft.com/office/drawing/2014/main" id="{0C4C147E-A196-E648-86A3-8DD47B2EB5E9}"/>
              </a:ext>
            </a:extLst>
          </p:cNvPr>
          <p:cNvSpPr txBox="1"/>
          <p:nvPr/>
        </p:nvSpPr>
        <p:spPr>
          <a:xfrm>
            <a:off x="419706" y="6168836"/>
            <a:ext cx="1526380" cy="246221"/>
          </a:xfrm>
          <a:prstGeom prst="rect">
            <a:avLst/>
          </a:prstGeom>
          <a:noFill/>
        </p:spPr>
        <p:txBody>
          <a:bodyPr wrap="none" rtlCol="0">
            <a:spAutoFit/>
          </a:bodyPr>
          <a:lstStyle/>
          <a:p>
            <a:r>
              <a:rPr lang="es-CO" sz="1000" b="1" i="1" dirty="0">
                <a:solidFill>
                  <a:schemeClr val="bg2">
                    <a:lumMod val="50000"/>
                  </a:schemeClr>
                </a:solidFill>
              </a:rPr>
              <a:t>www.minsalud.gov.co</a:t>
            </a:r>
          </a:p>
        </p:txBody>
      </p:sp>
      <p:sp>
        <p:nvSpPr>
          <p:cNvPr id="5" name="Título 1"/>
          <p:cNvSpPr>
            <a:spLocks noGrp="1"/>
          </p:cNvSpPr>
          <p:nvPr>
            <p:ph type="title"/>
          </p:nvPr>
        </p:nvSpPr>
        <p:spPr>
          <a:xfrm>
            <a:off x="2043725" y="223419"/>
            <a:ext cx="8116277" cy="1335471"/>
          </a:xfrm>
        </p:spPr>
        <p:txBody>
          <a:bodyPr>
            <a:noAutofit/>
          </a:bodyPr>
          <a:lstStyle/>
          <a:p>
            <a:pPr algn="ctr">
              <a:lnSpc>
                <a:spcPct val="100000"/>
              </a:lnSpc>
              <a:spcAft>
                <a:spcPts val="1200"/>
              </a:spcAft>
            </a:pPr>
            <a:r>
              <a:rPr lang="es-CO" sz="3200" b="1" dirty="0" smtClean="0">
                <a:solidFill>
                  <a:srgbClr val="1F1A34"/>
                </a:solidFill>
              </a:rPr>
              <a:t>Manual de acreditación en salud ambulatorio y hospitalario de </a:t>
            </a:r>
            <a:r>
              <a:rPr lang="es-CO" sz="3200" b="1" dirty="0">
                <a:solidFill>
                  <a:srgbClr val="1F1A34"/>
                </a:solidFill>
              </a:rPr>
              <a:t>C</a:t>
            </a:r>
            <a:r>
              <a:rPr lang="es-CO" sz="3200" b="1" dirty="0" smtClean="0">
                <a:solidFill>
                  <a:srgbClr val="1F1A34"/>
                </a:solidFill>
              </a:rPr>
              <a:t>olombia versión 3.1</a:t>
            </a:r>
            <a:endParaRPr lang="es-CO" sz="3200" b="1" dirty="0">
              <a:solidFill>
                <a:srgbClr val="1F1A34"/>
              </a:solidFill>
            </a:endParaRPr>
          </a:p>
        </p:txBody>
      </p:sp>
    </p:spTree>
    <p:extLst>
      <p:ext uri="{BB962C8B-B14F-4D97-AF65-F5344CB8AC3E}">
        <p14:creationId xmlns:p14="http://schemas.microsoft.com/office/powerpoint/2010/main" val="3248047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7396" y="266961"/>
            <a:ext cx="8769517" cy="1331012"/>
          </a:xfrm>
        </p:spPr>
        <p:txBody>
          <a:bodyPr>
            <a:noAutofit/>
          </a:bodyPr>
          <a:lstStyle/>
          <a:p>
            <a:pPr algn="ctr"/>
            <a:r>
              <a:rPr lang="es-CO" altLang="es-CO" sz="3200" b="1" dirty="0" smtClean="0">
                <a:solidFill>
                  <a:srgbClr val="1F1A34"/>
                </a:solidFill>
              </a:rPr>
              <a:t>Modelo de atención nutricional hospitalaria</a:t>
            </a:r>
            <a:br>
              <a:rPr lang="es-CO" altLang="es-CO" sz="3200" b="1" dirty="0" smtClean="0">
                <a:solidFill>
                  <a:srgbClr val="1F1A34"/>
                </a:solidFill>
              </a:rPr>
            </a:br>
            <a:r>
              <a:rPr lang="es-CO" sz="3200" b="1" dirty="0" smtClean="0">
                <a:solidFill>
                  <a:srgbClr val="1F1A34"/>
                </a:solidFill>
              </a:rPr>
              <a:t>paquetes instruccionales</a:t>
            </a:r>
            <a:endParaRPr lang="es-CO" altLang="es-CO" sz="3200" b="1" dirty="0">
              <a:solidFill>
                <a:srgbClr val="1F1A34"/>
              </a:solidFill>
            </a:endParaRPr>
          </a:p>
        </p:txBody>
      </p:sp>
      <p:sp>
        <p:nvSpPr>
          <p:cNvPr id="5" name="Rectángulo redondeado 4">
            <a:extLst>
              <a:ext uri="{FF2B5EF4-FFF2-40B4-BE49-F238E27FC236}">
                <a16:creationId xmlns:a16="http://schemas.microsoft.com/office/drawing/2014/main" id="{22EAA805-ED58-4A4D-A334-3D3BAD453C43}"/>
              </a:ext>
            </a:extLst>
          </p:cNvPr>
          <p:cNvSpPr/>
          <p:nvPr/>
        </p:nvSpPr>
        <p:spPr>
          <a:xfrm>
            <a:off x="5511760" y="2002808"/>
            <a:ext cx="5884433" cy="4055121"/>
          </a:xfrm>
          <a:prstGeom prst="round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indent="0" algn="ctr">
              <a:lnSpc>
                <a:spcPct val="100000"/>
              </a:lnSpc>
              <a:spcAft>
                <a:spcPts val="1200"/>
              </a:spcAft>
              <a:buNone/>
            </a:pPr>
            <a:r>
              <a:rPr lang="es-CO" sz="2200" b="1" dirty="0">
                <a:solidFill>
                  <a:srgbClr val="1F1A34"/>
                </a:solidFill>
              </a:rPr>
              <a:t>Prevención de la malnutrición o desnutrición</a:t>
            </a:r>
          </a:p>
          <a:p>
            <a:pPr indent="0" algn="ctr">
              <a:lnSpc>
                <a:spcPct val="100000"/>
              </a:lnSpc>
              <a:spcAft>
                <a:spcPts val="1200"/>
              </a:spcAft>
              <a:buNone/>
            </a:pPr>
            <a:r>
              <a:rPr lang="es-CO" sz="2000" dirty="0">
                <a:solidFill>
                  <a:srgbClr val="1A1530"/>
                </a:solidFill>
              </a:rPr>
              <a:t>La seguridad del paciente en todos los aspectos, incluyendo la desnutrición domiciliaria o ambulatoria, es una prioridad en la atención en salud de la institución, cualquier incidente o evento adverso que se presente es una alerta sobre la existencia de una atención insegura</a:t>
            </a:r>
          </a:p>
        </p:txBody>
      </p:sp>
      <p:sp>
        <p:nvSpPr>
          <p:cNvPr id="10" name="Flecha a la derecha con muesca 9">
            <a:extLst>
              <a:ext uri="{FF2B5EF4-FFF2-40B4-BE49-F238E27FC236}">
                <a16:creationId xmlns:a16="http://schemas.microsoft.com/office/drawing/2014/main" id="{50A38B1C-8387-F34A-8C7D-B6A9DB5870F4}"/>
              </a:ext>
            </a:extLst>
          </p:cNvPr>
          <p:cNvSpPr/>
          <p:nvPr/>
        </p:nvSpPr>
        <p:spPr>
          <a:xfrm>
            <a:off x="233964" y="1904287"/>
            <a:ext cx="4612356" cy="4153642"/>
          </a:xfrm>
          <a:prstGeom prst="notchedRightArrow">
            <a:avLst>
              <a:gd name="adj1" fmla="val 36769"/>
              <a:gd name="adj2" fmla="val 36074"/>
            </a:avLst>
          </a:prstGeom>
          <a:solidFill>
            <a:srgbClr val="1F1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spcAft>
                <a:spcPts val="1200"/>
              </a:spcAft>
              <a:buNone/>
            </a:pPr>
            <a:r>
              <a:rPr lang="es-CO" sz="1900" dirty="0">
                <a:solidFill>
                  <a:schemeClr val="bg1"/>
                </a:solidFill>
              </a:rPr>
              <a:t>Guía técnica “buenas prácticas para la seguridad del paciente en la atención en salud” versión 2.0</a:t>
            </a:r>
          </a:p>
        </p:txBody>
      </p:sp>
      <p:sp>
        <p:nvSpPr>
          <p:cNvPr id="9" name="CuadroTexto 8">
            <a:extLst>
              <a:ext uri="{FF2B5EF4-FFF2-40B4-BE49-F238E27FC236}">
                <a16:creationId xmlns:a16="http://schemas.microsoft.com/office/drawing/2014/main" id="{0C4C147E-A196-E648-86A3-8DD47B2EB5E9}"/>
              </a:ext>
            </a:extLst>
          </p:cNvPr>
          <p:cNvSpPr txBox="1"/>
          <p:nvPr/>
        </p:nvSpPr>
        <p:spPr>
          <a:xfrm>
            <a:off x="233964" y="6092501"/>
            <a:ext cx="1526380" cy="246221"/>
          </a:xfrm>
          <a:prstGeom prst="rect">
            <a:avLst/>
          </a:prstGeom>
          <a:noFill/>
        </p:spPr>
        <p:txBody>
          <a:bodyPr wrap="none" rtlCol="0">
            <a:spAutoFit/>
          </a:bodyPr>
          <a:lstStyle/>
          <a:p>
            <a:r>
              <a:rPr lang="es-CO" sz="1000" b="1" i="1" dirty="0">
                <a:solidFill>
                  <a:schemeClr val="bg2">
                    <a:lumMod val="50000"/>
                  </a:schemeClr>
                </a:solidFill>
              </a:rPr>
              <a:t>www.minsalud.gov.co</a:t>
            </a:r>
          </a:p>
        </p:txBody>
      </p:sp>
    </p:spTree>
    <p:extLst>
      <p:ext uri="{BB962C8B-B14F-4D97-AF65-F5344CB8AC3E}">
        <p14:creationId xmlns:p14="http://schemas.microsoft.com/office/powerpoint/2010/main" val="292642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58348" y="495014"/>
            <a:ext cx="3875303" cy="586059"/>
          </a:xfrm>
        </p:spPr>
        <p:txBody>
          <a:bodyPr>
            <a:normAutofit/>
          </a:bodyPr>
          <a:lstStyle/>
          <a:p>
            <a:pPr algn="ctr"/>
            <a:r>
              <a:rPr lang="es-CO" sz="3200" b="1" dirty="0">
                <a:solidFill>
                  <a:srgbClr val="1F1A34"/>
                </a:solidFill>
                <a:cs typeface="Arial" pitchFamily="34" charset="0"/>
              </a:rPr>
              <a:t>Objetivos</a:t>
            </a:r>
          </a:p>
        </p:txBody>
      </p:sp>
      <p:sp>
        <p:nvSpPr>
          <p:cNvPr id="3" name="Marcador de contenido 2"/>
          <p:cNvSpPr>
            <a:spLocks noGrp="1"/>
          </p:cNvSpPr>
          <p:nvPr>
            <p:ph idx="1"/>
          </p:nvPr>
        </p:nvSpPr>
        <p:spPr>
          <a:xfrm>
            <a:off x="1966373" y="2144625"/>
            <a:ext cx="8259254" cy="2568749"/>
          </a:xfrm>
        </p:spPr>
        <p:txBody>
          <a:bodyPr>
            <a:noAutofit/>
          </a:bodyPr>
          <a:lstStyle/>
          <a:p>
            <a:pPr>
              <a:lnSpc>
                <a:spcPct val="100000"/>
              </a:lnSpc>
              <a:buClr>
                <a:srgbClr val="1F1A34"/>
              </a:buClr>
            </a:pPr>
            <a:r>
              <a:rPr lang="es-CO" sz="2400" dirty="0" smtClean="0">
                <a:solidFill>
                  <a:srgbClr val="1A1530"/>
                </a:solidFill>
                <a:cs typeface="Arial" pitchFamily="34" charset="0"/>
              </a:rPr>
              <a:t>Definir </a:t>
            </a:r>
            <a:r>
              <a:rPr lang="es-CO" sz="2400" dirty="0">
                <a:solidFill>
                  <a:srgbClr val="1A1530"/>
                </a:solidFill>
                <a:cs typeface="Arial" pitchFamily="34" charset="0"/>
              </a:rPr>
              <a:t>la desnutrición en el ámbito hospitalario</a:t>
            </a:r>
          </a:p>
          <a:p>
            <a:pPr>
              <a:lnSpc>
                <a:spcPct val="100000"/>
              </a:lnSpc>
              <a:buClr>
                <a:srgbClr val="1F1A34"/>
              </a:buClr>
            </a:pPr>
            <a:r>
              <a:rPr lang="es-CO" sz="2400" dirty="0">
                <a:solidFill>
                  <a:srgbClr val="1A1530"/>
                </a:solidFill>
                <a:cs typeface="Arial" pitchFamily="34" charset="0"/>
              </a:rPr>
              <a:t>Reconocer las complicaciones y costos de la desnutrición en el paciente hospitalizado</a:t>
            </a:r>
          </a:p>
          <a:p>
            <a:pPr>
              <a:lnSpc>
                <a:spcPct val="100000"/>
              </a:lnSpc>
              <a:buClr>
                <a:srgbClr val="1F1A34"/>
              </a:buClr>
            </a:pPr>
            <a:r>
              <a:rPr lang="es-CO" sz="2400" dirty="0">
                <a:solidFill>
                  <a:srgbClr val="1A1530"/>
                </a:solidFill>
                <a:cs typeface="Arial" pitchFamily="34" charset="0"/>
              </a:rPr>
              <a:t>Identificar estrategias para mejorar la calidad del cuidado nutricional en el ámbito hospitalario</a:t>
            </a:r>
          </a:p>
        </p:txBody>
      </p:sp>
    </p:spTree>
    <p:extLst>
      <p:ext uri="{BB962C8B-B14F-4D97-AF65-F5344CB8AC3E}">
        <p14:creationId xmlns:p14="http://schemas.microsoft.com/office/powerpoint/2010/main" val="1315081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25370" y="281946"/>
            <a:ext cx="8141260" cy="824665"/>
          </a:xfrm>
        </p:spPr>
        <p:txBody>
          <a:bodyPr>
            <a:noAutofit/>
          </a:bodyPr>
          <a:lstStyle/>
          <a:p>
            <a:pPr algn="ctr"/>
            <a:r>
              <a:rPr lang="es-CO" sz="3200" b="1" dirty="0" smtClean="0">
                <a:solidFill>
                  <a:srgbClr val="1A1530"/>
                </a:solidFill>
              </a:rPr>
              <a:t>Paquetes instruccionales prevención de la malnutrición o desnutrición</a:t>
            </a:r>
            <a:endParaRPr lang="es-CO" altLang="es-CO" sz="3200" b="1" dirty="0">
              <a:solidFill>
                <a:srgbClr val="1A1530"/>
              </a:solidFill>
            </a:endParaRPr>
          </a:p>
        </p:txBody>
      </p:sp>
      <p:graphicFrame>
        <p:nvGraphicFramePr>
          <p:cNvPr id="4" name="Diagrama 3">
            <a:extLst>
              <a:ext uri="{FF2B5EF4-FFF2-40B4-BE49-F238E27FC236}">
                <a16:creationId xmlns:a16="http://schemas.microsoft.com/office/drawing/2014/main" id="{63A7A38E-6880-7645-BE4E-59B088F06499}"/>
              </a:ext>
            </a:extLst>
          </p:cNvPr>
          <p:cNvGraphicFramePr/>
          <p:nvPr>
            <p:extLst>
              <p:ext uri="{D42A27DB-BD31-4B8C-83A1-F6EECF244321}">
                <p14:modId xmlns:p14="http://schemas.microsoft.com/office/powerpoint/2010/main" val="1123482070"/>
              </p:ext>
            </p:extLst>
          </p:nvPr>
        </p:nvGraphicFramePr>
        <p:xfrm>
          <a:off x="1453981" y="1379095"/>
          <a:ext cx="9284038" cy="4362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0C4C147E-A196-E648-86A3-8DD47B2EB5E9}"/>
              </a:ext>
            </a:extLst>
          </p:cNvPr>
          <p:cNvSpPr txBox="1"/>
          <p:nvPr/>
        </p:nvSpPr>
        <p:spPr>
          <a:xfrm>
            <a:off x="1453981" y="6013716"/>
            <a:ext cx="1526380" cy="246221"/>
          </a:xfrm>
          <a:prstGeom prst="rect">
            <a:avLst/>
          </a:prstGeom>
          <a:noFill/>
        </p:spPr>
        <p:txBody>
          <a:bodyPr wrap="none" rtlCol="0">
            <a:spAutoFit/>
          </a:bodyPr>
          <a:lstStyle/>
          <a:p>
            <a:r>
              <a:rPr lang="es-CO" sz="1000" b="1" i="1" dirty="0">
                <a:solidFill>
                  <a:schemeClr val="bg2">
                    <a:lumMod val="50000"/>
                  </a:schemeClr>
                </a:solidFill>
              </a:rPr>
              <a:t>www.minsalud.gov.co</a:t>
            </a:r>
          </a:p>
        </p:txBody>
      </p:sp>
    </p:spTree>
    <p:extLst>
      <p:ext uri="{BB962C8B-B14F-4D97-AF65-F5344CB8AC3E}">
        <p14:creationId xmlns:p14="http://schemas.microsoft.com/office/powerpoint/2010/main" val="756295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Diagrama 15">
            <a:extLst>
              <a:ext uri="{FF2B5EF4-FFF2-40B4-BE49-F238E27FC236}">
                <a16:creationId xmlns:a16="http://schemas.microsoft.com/office/drawing/2014/main" id="{D606E44C-F295-DE40-B0E7-CE258C3C8CE4}"/>
              </a:ext>
            </a:extLst>
          </p:cNvPr>
          <p:cNvGraphicFramePr/>
          <p:nvPr>
            <p:extLst>
              <p:ext uri="{D42A27DB-BD31-4B8C-83A1-F6EECF244321}">
                <p14:modId xmlns:p14="http://schemas.microsoft.com/office/powerpoint/2010/main" val="3688283356"/>
              </p:ext>
            </p:extLst>
          </p:nvPr>
        </p:nvGraphicFramePr>
        <p:xfrm>
          <a:off x="959370" y="1693888"/>
          <a:ext cx="10103372" cy="4362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0C4C147E-A196-E648-86A3-8DD47B2EB5E9}"/>
              </a:ext>
            </a:extLst>
          </p:cNvPr>
          <p:cNvSpPr txBox="1"/>
          <p:nvPr/>
        </p:nvSpPr>
        <p:spPr>
          <a:xfrm>
            <a:off x="959370" y="6056025"/>
            <a:ext cx="1526380" cy="246221"/>
          </a:xfrm>
          <a:prstGeom prst="rect">
            <a:avLst/>
          </a:prstGeom>
          <a:noFill/>
        </p:spPr>
        <p:txBody>
          <a:bodyPr wrap="none" rtlCol="0">
            <a:spAutoFit/>
          </a:bodyPr>
          <a:lstStyle/>
          <a:p>
            <a:r>
              <a:rPr lang="es-CO" sz="1000" b="1" i="1" dirty="0">
                <a:solidFill>
                  <a:schemeClr val="bg2">
                    <a:lumMod val="50000"/>
                  </a:schemeClr>
                </a:solidFill>
              </a:rPr>
              <a:t>www.minsalud.gov.co</a:t>
            </a:r>
          </a:p>
        </p:txBody>
      </p:sp>
      <p:sp>
        <p:nvSpPr>
          <p:cNvPr id="6" name="Título 1"/>
          <p:cNvSpPr>
            <a:spLocks noGrp="1"/>
          </p:cNvSpPr>
          <p:nvPr>
            <p:ph type="title"/>
          </p:nvPr>
        </p:nvSpPr>
        <p:spPr>
          <a:xfrm>
            <a:off x="2025370" y="267432"/>
            <a:ext cx="8141260" cy="824665"/>
          </a:xfrm>
        </p:spPr>
        <p:txBody>
          <a:bodyPr>
            <a:noAutofit/>
          </a:bodyPr>
          <a:lstStyle/>
          <a:p>
            <a:pPr algn="ctr"/>
            <a:r>
              <a:rPr lang="es-CO" sz="3200" b="1" dirty="0" smtClean="0">
                <a:solidFill>
                  <a:srgbClr val="1F1A34"/>
                </a:solidFill>
              </a:rPr>
              <a:t>Paquetes instruccionales prevención de la malnutrición o desnutrición</a:t>
            </a:r>
            <a:endParaRPr lang="es-CO" altLang="es-CO" sz="3200" b="1" dirty="0">
              <a:solidFill>
                <a:srgbClr val="1F1A34"/>
              </a:solidFill>
            </a:endParaRPr>
          </a:p>
        </p:txBody>
      </p:sp>
    </p:spTree>
    <p:extLst>
      <p:ext uri="{BB962C8B-B14F-4D97-AF65-F5344CB8AC3E}">
        <p14:creationId xmlns:p14="http://schemas.microsoft.com/office/powerpoint/2010/main" val="4277837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924A547B-092F-B146-86B9-F8B42B5599D8}"/>
              </a:ext>
            </a:extLst>
          </p:cNvPr>
          <p:cNvGraphicFramePr/>
          <p:nvPr>
            <p:extLst>
              <p:ext uri="{D42A27DB-BD31-4B8C-83A1-F6EECF244321}">
                <p14:modId xmlns:p14="http://schemas.microsoft.com/office/powerpoint/2010/main" val="3742907566"/>
              </p:ext>
            </p:extLst>
          </p:nvPr>
        </p:nvGraphicFramePr>
        <p:xfrm>
          <a:off x="775447" y="1333854"/>
          <a:ext cx="10641106" cy="4874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0C4C147E-A196-E648-86A3-8DD47B2EB5E9}"/>
              </a:ext>
            </a:extLst>
          </p:cNvPr>
          <p:cNvSpPr txBox="1"/>
          <p:nvPr/>
        </p:nvSpPr>
        <p:spPr>
          <a:xfrm>
            <a:off x="702877" y="6085185"/>
            <a:ext cx="1526380" cy="246221"/>
          </a:xfrm>
          <a:prstGeom prst="rect">
            <a:avLst/>
          </a:prstGeom>
          <a:noFill/>
        </p:spPr>
        <p:txBody>
          <a:bodyPr wrap="none" rtlCol="0">
            <a:spAutoFit/>
          </a:bodyPr>
          <a:lstStyle/>
          <a:p>
            <a:r>
              <a:rPr lang="es-CO" sz="1000" b="1" i="1" dirty="0">
                <a:solidFill>
                  <a:schemeClr val="bg2">
                    <a:lumMod val="50000"/>
                  </a:schemeClr>
                </a:solidFill>
              </a:rPr>
              <a:t>www.minsalud.gov.co</a:t>
            </a:r>
          </a:p>
        </p:txBody>
      </p:sp>
      <p:sp>
        <p:nvSpPr>
          <p:cNvPr id="6" name="Título 1"/>
          <p:cNvSpPr txBox="1">
            <a:spLocks/>
          </p:cNvSpPr>
          <p:nvPr/>
        </p:nvSpPr>
        <p:spPr>
          <a:xfrm>
            <a:off x="2025370" y="310974"/>
            <a:ext cx="8141260" cy="8246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b="1" dirty="0" smtClean="0">
                <a:solidFill>
                  <a:srgbClr val="1F1A34"/>
                </a:solidFill>
              </a:rPr>
              <a:t>Paquetes instruccionales prevención de la malnutrición o desnutrición</a:t>
            </a:r>
            <a:endParaRPr lang="es-CO" altLang="es-CO" sz="3200" b="1" dirty="0">
              <a:solidFill>
                <a:srgbClr val="1F1A34"/>
              </a:solidFill>
            </a:endParaRPr>
          </a:p>
        </p:txBody>
      </p:sp>
    </p:spTree>
    <p:extLst>
      <p:ext uri="{BB962C8B-B14F-4D97-AF65-F5344CB8AC3E}">
        <p14:creationId xmlns:p14="http://schemas.microsoft.com/office/powerpoint/2010/main" val="3266084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25370" y="267432"/>
            <a:ext cx="8141260" cy="824665"/>
          </a:xfrm>
        </p:spPr>
        <p:txBody>
          <a:bodyPr>
            <a:noAutofit/>
          </a:bodyPr>
          <a:lstStyle/>
          <a:p>
            <a:pPr algn="ctr"/>
            <a:r>
              <a:rPr lang="es-CO" sz="3200" b="1" dirty="0" smtClean="0">
                <a:solidFill>
                  <a:srgbClr val="1F1A34"/>
                </a:solidFill>
              </a:rPr>
              <a:t>Paquetes instruccionales prevención de la malnutrición o desnutrición</a:t>
            </a:r>
            <a:endParaRPr lang="es-CO" altLang="es-CO" sz="3200" b="1" dirty="0">
              <a:solidFill>
                <a:srgbClr val="1F1A34"/>
              </a:solidFill>
            </a:endParaRPr>
          </a:p>
        </p:txBody>
      </p:sp>
      <p:sp>
        <p:nvSpPr>
          <p:cNvPr id="12" name="CuadroTexto 11">
            <a:extLst>
              <a:ext uri="{FF2B5EF4-FFF2-40B4-BE49-F238E27FC236}">
                <a16:creationId xmlns:a16="http://schemas.microsoft.com/office/drawing/2014/main" id="{0C4C147E-A196-E648-86A3-8DD47B2EB5E9}"/>
              </a:ext>
            </a:extLst>
          </p:cNvPr>
          <p:cNvSpPr txBox="1"/>
          <p:nvPr/>
        </p:nvSpPr>
        <p:spPr>
          <a:xfrm>
            <a:off x="751116" y="6099836"/>
            <a:ext cx="1526380" cy="246221"/>
          </a:xfrm>
          <a:prstGeom prst="rect">
            <a:avLst/>
          </a:prstGeom>
          <a:noFill/>
        </p:spPr>
        <p:txBody>
          <a:bodyPr wrap="none" rtlCol="0">
            <a:spAutoFit/>
          </a:bodyPr>
          <a:lstStyle/>
          <a:p>
            <a:r>
              <a:rPr lang="es-CO" sz="1000" b="1" i="1" dirty="0">
                <a:solidFill>
                  <a:schemeClr val="bg2">
                    <a:lumMod val="50000"/>
                  </a:schemeClr>
                </a:solidFill>
              </a:rPr>
              <a:t>www.minsalud.gov.co</a:t>
            </a:r>
          </a:p>
        </p:txBody>
      </p:sp>
      <p:graphicFrame>
        <p:nvGraphicFramePr>
          <p:cNvPr id="4" name="Diagrama 3">
            <a:extLst>
              <a:ext uri="{FF2B5EF4-FFF2-40B4-BE49-F238E27FC236}">
                <a16:creationId xmlns:a16="http://schemas.microsoft.com/office/drawing/2014/main" id="{924A547B-092F-B146-86B9-F8B42B5599D8}"/>
              </a:ext>
            </a:extLst>
          </p:cNvPr>
          <p:cNvGraphicFramePr/>
          <p:nvPr>
            <p:extLst>
              <p:ext uri="{D42A27DB-BD31-4B8C-83A1-F6EECF244321}">
                <p14:modId xmlns:p14="http://schemas.microsoft.com/office/powerpoint/2010/main" val="1282428430"/>
              </p:ext>
            </p:extLst>
          </p:nvPr>
        </p:nvGraphicFramePr>
        <p:xfrm>
          <a:off x="838200" y="1257479"/>
          <a:ext cx="10464643" cy="4842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5814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1 Título">
            <a:extLst>
              <a:ext uri="{FF2B5EF4-FFF2-40B4-BE49-F238E27FC236}">
                <a16:creationId xmlns:a16="http://schemas.microsoft.com/office/drawing/2014/main" id="{BF55F33E-67F3-0B47-BD2B-7C9D0CA6A7E5}"/>
              </a:ext>
            </a:extLst>
          </p:cNvPr>
          <p:cNvSpPr>
            <a:spLocks noGrp="1"/>
          </p:cNvSpPr>
          <p:nvPr>
            <p:ph type="title"/>
          </p:nvPr>
        </p:nvSpPr>
        <p:spPr>
          <a:xfrm>
            <a:off x="3948004" y="474629"/>
            <a:ext cx="4281595" cy="823664"/>
          </a:xfrm>
        </p:spPr>
        <p:txBody>
          <a:bodyPr>
            <a:noAutofit/>
          </a:bodyPr>
          <a:lstStyle/>
          <a:p>
            <a:pPr algn="ctr"/>
            <a:r>
              <a:rPr lang="es-CO" altLang="es-CO" sz="3200" b="1" dirty="0">
                <a:solidFill>
                  <a:srgbClr val="1F1A34"/>
                </a:solidFill>
                <a:cs typeface="Arial" panose="020B0604020202020204" pitchFamily="34" charset="0"/>
              </a:rPr>
              <a:t>Conclusiones</a:t>
            </a:r>
          </a:p>
        </p:txBody>
      </p:sp>
      <p:sp>
        <p:nvSpPr>
          <p:cNvPr id="36867" name="2 Marcador de contenido">
            <a:extLst>
              <a:ext uri="{FF2B5EF4-FFF2-40B4-BE49-F238E27FC236}">
                <a16:creationId xmlns:a16="http://schemas.microsoft.com/office/drawing/2014/main" id="{8E009B4B-3D18-964D-BBB8-045BE2216A24}"/>
              </a:ext>
            </a:extLst>
          </p:cNvPr>
          <p:cNvSpPr>
            <a:spLocks noGrp="1"/>
          </p:cNvSpPr>
          <p:nvPr>
            <p:ph idx="1"/>
          </p:nvPr>
        </p:nvSpPr>
        <p:spPr>
          <a:xfrm>
            <a:off x="1478756" y="1650663"/>
            <a:ext cx="9234488" cy="3996858"/>
          </a:xfrm>
        </p:spPr>
        <p:txBody>
          <a:bodyPr>
            <a:noAutofit/>
          </a:bodyPr>
          <a:lstStyle/>
          <a:p>
            <a:pPr>
              <a:lnSpc>
                <a:spcPct val="100000"/>
              </a:lnSpc>
              <a:spcAft>
                <a:spcPts val="1200"/>
              </a:spcAft>
              <a:buClr>
                <a:srgbClr val="1F1A34"/>
              </a:buClr>
              <a:buSzPct val="120000"/>
              <a:defRPr/>
            </a:pPr>
            <a:r>
              <a:rPr lang="es-ES_tradnl" altLang="es-CO" sz="2000" dirty="0">
                <a:solidFill>
                  <a:srgbClr val="1A1530"/>
                </a:solidFill>
                <a:cs typeface="Arial" pitchFamily="34" charset="0"/>
              </a:rPr>
              <a:t>La desnutrición secundaria a enfermedad y hospitalización es de alta prevalencia en todo el mundo</a:t>
            </a:r>
          </a:p>
          <a:p>
            <a:pPr>
              <a:lnSpc>
                <a:spcPct val="100000"/>
              </a:lnSpc>
              <a:spcAft>
                <a:spcPts val="1200"/>
              </a:spcAft>
              <a:buClr>
                <a:srgbClr val="1F1A34"/>
              </a:buClr>
              <a:buSzPct val="120000"/>
              <a:defRPr/>
            </a:pPr>
            <a:r>
              <a:rPr lang="es-CO" altLang="es-CO" sz="2000" dirty="0">
                <a:solidFill>
                  <a:srgbClr val="1A1530"/>
                </a:solidFill>
                <a:cs typeface="Arial" pitchFamily="34" charset="0"/>
              </a:rPr>
              <a:t>La evidencia muestra que la desnutrición está asociada a malos resultados clínicos, pero la detección oportuna y la intervención precoz en nutrición puede hacer la diferencia</a:t>
            </a:r>
          </a:p>
          <a:p>
            <a:pPr>
              <a:lnSpc>
                <a:spcPct val="100000"/>
              </a:lnSpc>
              <a:spcAft>
                <a:spcPts val="1200"/>
              </a:spcAft>
              <a:buClr>
                <a:srgbClr val="1F1A34"/>
              </a:buClr>
              <a:buSzPct val="120000"/>
              <a:defRPr/>
            </a:pPr>
            <a:r>
              <a:rPr lang="es-CO" altLang="es-CO" sz="2000" dirty="0">
                <a:solidFill>
                  <a:srgbClr val="1A1530"/>
                </a:solidFill>
                <a:cs typeface="Arial" pitchFamily="34" charset="0"/>
              </a:rPr>
              <a:t>Las barreras actuales comúnmente impiden las mejores prácticas de nutrición, pero se pueden vencer con guías, protocolos, entrenamiento y monitoreo</a:t>
            </a:r>
          </a:p>
          <a:p>
            <a:pPr>
              <a:lnSpc>
                <a:spcPct val="100000"/>
              </a:lnSpc>
              <a:spcBef>
                <a:spcPct val="65000"/>
              </a:spcBef>
              <a:buClr>
                <a:srgbClr val="1F1A34"/>
              </a:buClr>
              <a:buSzPct val="120000"/>
              <a:defRPr/>
            </a:pPr>
            <a:r>
              <a:rPr lang="es-CO" sz="2000" dirty="0">
                <a:solidFill>
                  <a:srgbClr val="1A1530"/>
                </a:solidFill>
                <a:cs typeface="Arial" panose="020B0604020202020204" pitchFamily="34" charset="0"/>
              </a:rPr>
              <a:t>La desnutrición constituye una carga económica para el sistema de salud y en general para la economía de las naciones</a:t>
            </a:r>
          </a:p>
        </p:txBody>
      </p:sp>
    </p:spTree>
    <p:extLst>
      <p:ext uri="{BB962C8B-B14F-4D97-AF65-F5344CB8AC3E}">
        <p14:creationId xmlns:p14="http://schemas.microsoft.com/office/powerpoint/2010/main" val="1448454929"/>
      </p:ext>
    </p:extLst>
  </p:cSld>
  <p:clrMapOvr>
    <a:masterClrMapping/>
  </p:clrMapOvr>
  <p:transition advClick="0" advTm="64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31">
            <a:extLst>
              <a:ext uri="{FF2B5EF4-FFF2-40B4-BE49-F238E27FC236}">
                <a16:creationId xmlns:a16="http://schemas.microsoft.com/office/drawing/2014/main" id="{2F726DA1-0A56-AD47-8FD5-259C635E52FE}"/>
              </a:ext>
            </a:extLst>
          </p:cNvPr>
          <p:cNvSpPr txBox="1"/>
          <p:nvPr/>
        </p:nvSpPr>
        <p:spPr>
          <a:xfrm>
            <a:off x="4791086" y="439467"/>
            <a:ext cx="2619628" cy="584775"/>
          </a:xfrm>
          <a:prstGeom prst="rect">
            <a:avLst/>
          </a:prstGeom>
          <a:noFill/>
        </p:spPr>
        <p:txBody>
          <a:bodyPr wrap="none" rtlCol="0">
            <a:spAutoFit/>
          </a:bodyPr>
          <a:lstStyle/>
          <a:p>
            <a:r>
              <a:rPr lang="es-CO" sz="3200" b="1" dirty="0">
                <a:solidFill>
                  <a:srgbClr val="1F1A34"/>
                </a:solidFill>
                <a:latin typeface="+mj-lt"/>
              </a:rPr>
              <a:t>Malnutrición</a:t>
            </a:r>
          </a:p>
        </p:txBody>
      </p:sp>
      <p:sp>
        <p:nvSpPr>
          <p:cNvPr id="34" name="Marcador de contenido 33">
            <a:extLst>
              <a:ext uri="{FF2B5EF4-FFF2-40B4-BE49-F238E27FC236}">
                <a16:creationId xmlns:a16="http://schemas.microsoft.com/office/drawing/2014/main" id="{68556BB1-02D8-B140-B17F-79262AE17A90}"/>
              </a:ext>
            </a:extLst>
          </p:cNvPr>
          <p:cNvSpPr>
            <a:spLocks noGrp="1"/>
          </p:cNvSpPr>
          <p:nvPr>
            <p:ph idx="1"/>
          </p:nvPr>
        </p:nvSpPr>
        <p:spPr>
          <a:xfrm>
            <a:off x="620486" y="1541570"/>
            <a:ext cx="3054047" cy="3601930"/>
          </a:xfrm>
        </p:spPr>
        <p:txBody>
          <a:bodyPr>
            <a:noAutofit/>
          </a:bodyPr>
          <a:lstStyle/>
          <a:p>
            <a:pPr marL="0" indent="0">
              <a:lnSpc>
                <a:spcPct val="100000"/>
              </a:lnSpc>
              <a:buNone/>
            </a:pPr>
            <a:endParaRPr lang="es-CO" sz="2300" dirty="0"/>
          </a:p>
          <a:p>
            <a:pPr marL="0" indent="0">
              <a:lnSpc>
                <a:spcPct val="100000"/>
              </a:lnSpc>
              <a:buNone/>
            </a:pPr>
            <a:endParaRPr lang="es-CO" sz="2300" dirty="0"/>
          </a:p>
        </p:txBody>
      </p:sp>
      <p:sp>
        <p:nvSpPr>
          <p:cNvPr id="2" name="CuadroTexto 1">
            <a:extLst>
              <a:ext uri="{FF2B5EF4-FFF2-40B4-BE49-F238E27FC236}">
                <a16:creationId xmlns:a16="http://schemas.microsoft.com/office/drawing/2014/main" id="{A99C2999-7B09-FA48-92BE-240884C664C3}"/>
              </a:ext>
            </a:extLst>
          </p:cNvPr>
          <p:cNvSpPr txBox="1"/>
          <p:nvPr/>
        </p:nvSpPr>
        <p:spPr>
          <a:xfrm>
            <a:off x="703830" y="6102031"/>
            <a:ext cx="2039341" cy="246221"/>
          </a:xfrm>
          <a:prstGeom prst="rect">
            <a:avLst/>
          </a:prstGeom>
          <a:noFill/>
        </p:spPr>
        <p:txBody>
          <a:bodyPr wrap="none" rtlCol="0">
            <a:spAutoFit/>
          </a:bodyPr>
          <a:lstStyle/>
          <a:p>
            <a:r>
              <a:rPr lang="es-CO" sz="1000" b="1" i="1" dirty="0">
                <a:solidFill>
                  <a:schemeClr val="bg2">
                    <a:lumMod val="50000"/>
                  </a:schemeClr>
                </a:solidFill>
              </a:rPr>
              <a:t>Nutr Hosp 2010;(Supl. 3)25:1-9</a:t>
            </a:r>
          </a:p>
        </p:txBody>
      </p:sp>
      <p:sp>
        <p:nvSpPr>
          <p:cNvPr id="3" name="Rectángulo redondeado 2">
            <a:extLst>
              <a:ext uri="{FF2B5EF4-FFF2-40B4-BE49-F238E27FC236}">
                <a16:creationId xmlns:a16="http://schemas.microsoft.com/office/drawing/2014/main" id="{4978AD7C-E4BA-3C4E-94C9-301D72EF3260}"/>
              </a:ext>
            </a:extLst>
          </p:cNvPr>
          <p:cNvSpPr/>
          <p:nvPr/>
        </p:nvSpPr>
        <p:spPr>
          <a:xfrm>
            <a:off x="4581617" y="1626807"/>
            <a:ext cx="3054047" cy="3601930"/>
          </a:xfrm>
          <a:prstGeom prst="round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O" sz="2400" dirty="0">
                <a:solidFill>
                  <a:srgbClr val="1A1530"/>
                </a:solidFill>
              </a:rPr>
              <a:t>Estado de nutrición anormal causado por desequilibrios en energía, proteínas y/o otros nutrientes, ya sean por exceso o por defecto</a:t>
            </a:r>
          </a:p>
        </p:txBody>
      </p:sp>
      <p:sp>
        <p:nvSpPr>
          <p:cNvPr id="9" name="Rectángulo redondeado 8">
            <a:extLst>
              <a:ext uri="{FF2B5EF4-FFF2-40B4-BE49-F238E27FC236}">
                <a16:creationId xmlns:a16="http://schemas.microsoft.com/office/drawing/2014/main" id="{521C90E4-3CC5-674A-98C9-65CF20C24EA5}"/>
              </a:ext>
            </a:extLst>
          </p:cNvPr>
          <p:cNvSpPr/>
          <p:nvPr/>
        </p:nvSpPr>
        <p:spPr>
          <a:xfrm>
            <a:off x="8386840" y="1626807"/>
            <a:ext cx="3054047" cy="3601930"/>
          </a:xfrm>
          <a:prstGeom prst="round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00000"/>
              </a:lnSpc>
            </a:pPr>
            <a:r>
              <a:rPr lang="es-CO" sz="2400" dirty="0">
                <a:solidFill>
                  <a:srgbClr val="1A1530"/>
                </a:solidFill>
              </a:rPr>
              <a:t>Cualquier trastorno nutricional que comporte alteraciones en el crecimiento, el desarrollo y el mantenimiento de la salud</a:t>
            </a:r>
          </a:p>
        </p:txBody>
      </p:sp>
      <p:sp>
        <p:nvSpPr>
          <p:cNvPr id="10" name="Rectángulo redondeado 9">
            <a:extLst>
              <a:ext uri="{FF2B5EF4-FFF2-40B4-BE49-F238E27FC236}">
                <a16:creationId xmlns:a16="http://schemas.microsoft.com/office/drawing/2014/main" id="{EF1F954D-7005-0E43-A965-361CBB2D0D90}"/>
              </a:ext>
            </a:extLst>
          </p:cNvPr>
          <p:cNvSpPr/>
          <p:nvPr/>
        </p:nvSpPr>
        <p:spPr>
          <a:xfrm>
            <a:off x="805428" y="1601407"/>
            <a:ext cx="3054047" cy="3555365"/>
          </a:xfrm>
          <a:prstGeom prst="round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00000"/>
              </a:lnSpc>
            </a:pPr>
            <a:r>
              <a:rPr lang="es-CO" altLang="es-CO" sz="2400" dirty="0">
                <a:solidFill>
                  <a:srgbClr val="1A1530"/>
                </a:solidFill>
                <a:cs typeface="Arial" panose="020B0604020202020204" pitchFamily="34" charset="0"/>
              </a:rPr>
              <a:t>Es el resultado de una alimentación inadecuada, deficiente ingesta y asimilación de nutrientes</a:t>
            </a:r>
            <a:endParaRPr lang="es-CO" sz="2400" dirty="0">
              <a:solidFill>
                <a:srgbClr val="1A1530"/>
              </a:solidFill>
            </a:endParaRPr>
          </a:p>
        </p:txBody>
      </p:sp>
    </p:spTree>
    <p:extLst>
      <p:ext uri="{BB962C8B-B14F-4D97-AF65-F5344CB8AC3E}">
        <p14:creationId xmlns:p14="http://schemas.microsoft.com/office/powerpoint/2010/main" val="471730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E0677AA9-3122-144F-B41C-330B7B3859ED}"/>
              </a:ext>
            </a:extLst>
          </p:cNvPr>
          <p:cNvSpPr txBox="1"/>
          <p:nvPr/>
        </p:nvSpPr>
        <p:spPr>
          <a:xfrm>
            <a:off x="4751721" y="432195"/>
            <a:ext cx="2688557" cy="584775"/>
          </a:xfrm>
          <a:prstGeom prst="rect">
            <a:avLst/>
          </a:prstGeom>
          <a:noFill/>
        </p:spPr>
        <p:txBody>
          <a:bodyPr wrap="none" rtlCol="0">
            <a:spAutoFit/>
          </a:bodyPr>
          <a:lstStyle/>
          <a:p>
            <a:r>
              <a:rPr lang="es-CO" sz="3200" b="1" dirty="0">
                <a:solidFill>
                  <a:srgbClr val="1F1A34"/>
                </a:solidFill>
                <a:latin typeface="+mj-lt"/>
              </a:rPr>
              <a:t>Desnutrición</a:t>
            </a:r>
          </a:p>
        </p:txBody>
      </p:sp>
      <p:sp>
        <p:nvSpPr>
          <p:cNvPr id="9" name="CuadroTexto 8">
            <a:extLst>
              <a:ext uri="{FF2B5EF4-FFF2-40B4-BE49-F238E27FC236}">
                <a16:creationId xmlns:a16="http://schemas.microsoft.com/office/drawing/2014/main" id="{731D5DB1-71E9-3B41-960C-155886898CFF}"/>
              </a:ext>
            </a:extLst>
          </p:cNvPr>
          <p:cNvSpPr txBox="1"/>
          <p:nvPr/>
        </p:nvSpPr>
        <p:spPr>
          <a:xfrm>
            <a:off x="515853" y="6103779"/>
            <a:ext cx="2008883" cy="246221"/>
          </a:xfrm>
          <a:prstGeom prst="rect">
            <a:avLst/>
          </a:prstGeom>
          <a:noFill/>
        </p:spPr>
        <p:txBody>
          <a:bodyPr wrap="none" rtlCol="0">
            <a:spAutoFit/>
          </a:bodyPr>
          <a:lstStyle/>
          <a:p>
            <a:r>
              <a:rPr lang="es-CO" sz="1000" b="1" i="1" dirty="0">
                <a:solidFill>
                  <a:schemeClr val="bg2">
                    <a:lumMod val="50000"/>
                  </a:schemeClr>
                </a:solidFill>
              </a:rPr>
              <a:t>Nutr Hosp. 2011;26(2):254-264</a:t>
            </a:r>
          </a:p>
        </p:txBody>
      </p:sp>
      <p:sp>
        <p:nvSpPr>
          <p:cNvPr id="10" name="CuadroTexto 9">
            <a:extLst>
              <a:ext uri="{FF2B5EF4-FFF2-40B4-BE49-F238E27FC236}">
                <a16:creationId xmlns:a16="http://schemas.microsoft.com/office/drawing/2014/main" id="{C714CDC0-FBCC-1044-AAAB-60CA115231A1}"/>
              </a:ext>
            </a:extLst>
          </p:cNvPr>
          <p:cNvSpPr txBox="1"/>
          <p:nvPr/>
        </p:nvSpPr>
        <p:spPr>
          <a:xfrm>
            <a:off x="820653" y="1443734"/>
            <a:ext cx="6695651" cy="1938992"/>
          </a:xfrm>
          <a:prstGeom prst="rect">
            <a:avLst/>
          </a:prstGeom>
          <a:noFill/>
        </p:spPr>
        <p:txBody>
          <a:bodyPr wrap="square" rtlCol="0">
            <a:spAutoFit/>
          </a:bodyPr>
          <a:lstStyle/>
          <a:p>
            <a:pPr algn="just"/>
            <a:r>
              <a:rPr lang="es-CO" sz="2400" dirty="0">
                <a:solidFill>
                  <a:srgbClr val="1A1530"/>
                </a:solidFill>
              </a:rPr>
              <a:t>Es un estado de morbidez secundario a una deficiencia relativa o absoluta, de uno o más nutrientes, que se manifiesta clínicamente o es detectado por medio de exámenes bioquímicos, antropométricos, topográficos y fisiológicos.</a:t>
            </a:r>
          </a:p>
        </p:txBody>
      </p:sp>
      <p:pic>
        <p:nvPicPr>
          <p:cNvPr id="14" name="Imagen 13">
            <a:extLst>
              <a:ext uri="{FF2B5EF4-FFF2-40B4-BE49-F238E27FC236}">
                <a16:creationId xmlns:a16="http://schemas.microsoft.com/office/drawing/2014/main" id="{5ECCDB2D-4F59-554B-94A1-EDE498B8A683}"/>
              </a:ext>
            </a:extLst>
          </p:cNvPr>
          <p:cNvPicPr>
            <a:picLocks noChangeAspect="1"/>
          </p:cNvPicPr>
          <p:nvPr/>
        </p:nvPicPr>
        <p:blipFill>
          <a:blip r:embed="rId3"/>
          <a:stretch>
            <a:fillRect/>
          </a:stretch>
        </p:blipFill>
        <p:spPr>
          <a:xfrm>
            <a:off x="7745078" y="1182231"/>
            <a:ext cx="3370154" cy="2246769"/>
          </a:xfrm>
          <a:prstGeom prst="roundRect">
            <a:avLst>
              <a:gd name="adj" fmla="val 8594"/>
            </a:avLst>
          </a:prstGeom>
          <a:solidFill>
            <a:srgbClr val="FFFFFF">
              <a:shade val="85000"/>
            </a:srgbClr>
          </a:solidFill>
          <a:ln>
            <a:noFill/>
          </a:ln>
          <a:effectLst>
            <a:reflection blurRad="12700" endPos="0" dist="5000" dir="5400000" sy="-100000" algn="bl" rotWithShape="0"/>
          </a:effectLst>
        </p:spPr>
      </p:pic>
      <p:pic>
        <p:nvPicPr>
          <p:cNvPr id="12" name="Imagen 11">
            <a:extLst>
              <a:ext uri="{FF2B5EF4-FFF2-40B4-BE49-F238E27FC236}">
                <a16:creationId xmlns:a16="http://schemas.microsoft.com/office/drawing/2014/main" id="{E56D99DE-581A-BD48-AA69-A617C5D2F69D}"/>
              </a:ext>
            </a:extLst>
          </p:cNvPr>
          <p:cNvPicPr>
            <a:picLocks noChangeAspect="1"/>
          </p:cNvPicPr>
          <p:nvPr/>
        </p:nvPicPr>
        <p:blipFill>
          <a:blip r:embed="rId4"/>
          <a:stretch>
            <a:fillRect/>
          </a:stretch>
        </p:blipFill>
        <p:spPr>
          <a:xfrm>
            <a:off x="953619" y="3605223"/>
            <a:ext cx="3370155" cy="2246770"/>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
        <p:nvSpPr>
          <p:cNvPr id="15" name="CuadroTexto 14">
            <a:extLst>
              <a:ext uri="{FF2B5EF4-FFF2-40B4-BE49-F238E27FC236}">
                <a16:creationId xmlns:a16="http://schemas.microsoft.com/office/drawing/2014/main" id="{CCDD3AF8-67DA-C345-AA27-E64528380BC9}"/>
              </a:ext>
            </a:extLst>
          </p:cNvPr>
          <p:cNvSpPr txBox="1"/>
          <p:nvPr/>
        </p:nvSpPr>
        <p:spPr>
          <a:xfrm>
            <a:off x="4715948" y="3885053"/>
            <a:ext cx="6579340" cy="1938992"/>
          </a:xfrm>
          <a:prstGeom prst="rect">
            <a:avLst/>
          </a:prstGeom>
          <a:noFill/>
        </p:spPr>
        <p:txBody>
          <a:bodyPr wrap="square" rtlCol="0">
            <a:spAutoFit/>
          </a:bodyPr>
          <a:lstStyle/>
          <a:p>
            <a:pPr algn="just"/>
            <a:r>
              <a:rPr lang="es-CO" sz="2400" dirty="0">
                <a:solidFill>
                  <a:srgbClr val="1A1530"/>
                </a:solidFill>
              </a:rPr>
              <a:t>Estado de nutrición en el cual una deficiencia, o desequilibrio de energía, proteína y otros nutrientes causan efectos adversos en el organismo (talla, forma, composición) con consecuencias clínicas y funcionales</a:t>
            </a:r>
          </a:p>
        </p:txBody>
      </p:sp>
    </p:spTree>
    <p:extLst>
      <p:ext uri="{BB962C8B-B14F-4D97-AF65-F5344CB8AC3E}">
        <p14:creationId xmlns:p14="http://schemas.microsoft.com/office/powerpoint/2010/main" val="3473491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6721275-679C-7A49-9206-A1B9043ED623}"/>
              </a:ext>
            </a:extLst>
          </p:cNvPr>
          <p:cNvSpPr txBox="1"/>
          <p:nvPr/>
        </p:nvSpPr>
        <p:spPr>
          <a:xfrm>
            <a:off x="1923762" y="5876092"/>
            <a:ext cx="3024714" cy="677108"/>
          </a:xfrm>
          <a:prstGeom prst="rect">
            <a:avLst/>
          </a:prstGeom>
          <a:noFill/>
        </p:spPr>
        <p:txBody>
          <a:bodyPr wrap="square" rtlCol="0">
            <a:spAutoFit/>
          </a:bodyPr>
          <a:lstStyle/>
          <a:p>
            <a:r>
              <a:rPr lang="es-CO" sz="1000" b="1" i="1" dirty="0">
                <a:solidFill>
                  <a:schemeClr val="bg2">
                    <a:lumMod val="50000"/>
                  </a:schemeClr>
                </a:solidFill>
              </a:rPr>
              <a:t>Nutr </a:t>
            </a:r>
            <a:r>
              <a:rPr lang="es-CO" sz="1000" b="1" i="1" dirty="0" err="1">
                <a:solidFill>
                  <a:schemeClr val="bg2">
                    <a:lumMod val="50000"/>
                  </a:schemeClr>
                </a:solidFill>
              </a:rPr>
              <a:t>Hosp</a:t>
            </a:r>
            <a:r>
              <a:rPr lang="es-CO" sz="1000" b="1" i="1" dirty="0">
                <a:solidFill>
                  <a:schemeClr val="bg2">
                    <a:lumMod val="50000"/>
                  </a:schemeClr>
                </a:solidFill>
              </a:rPr>
              <a:t> </a:t>
            </a:r>
            <a:r>
              <a:rPr lang="es-CO" sz="1000" b="1" i="1" dirty="0" smtClean="0">
                <a:solidFill>
                  <a:schemeClr val="bg2">
                    <a:lumMod val="50000"/>
                  </a:schemeClr>
                </a:solidFill>
              </a:rPr>
              <a:t>2005;20:302-7</a:t>
            </a:r>
          </a:p>
          <a:p>
            <a:r>
              <a:rPr lang="es-CO" sz="1000" b="1" i="1" dirty="0" err="1">
                <a:solidFill>
                  <a:schemeClr val="bg2">
                    <a:lumMod val="50000"/>
                  </a:schemeClr>
                </a:solidFill>
              </a:rPr>
              <a:t>Clinical</a:t>
            </a:r>
            <a:r>
              <a:rPr lang="es-CO" sz="1000" b="1" i="1" dirty="0">
                <a:solidFill>
                  <a:schemeClr val="bg2">
                    <a:lumMod val="50000"/>
                  </a:schemeClr>
                </a:solidFill>
              </a:rPr>
              <a:t> </a:t>
            </a:r>
            <a:r>
              <a:rPr lang="es-CO" sz="1000" b="1" i="1" dirty="0" err="1">
                <a:solidFill>
                  <a:schemeClr val="bg2">
                    <a:lumMod val="50000"/>
                  </a:schemeClr>
                </a:solidFill>
              </a:rPr>
              <a:t>Nutrition</a:t>
            </a:r>
            <a:r>
              <a:rPr lang="es-CO" sz="1000" b="1" i="1" dirty="0">
                <a:solidFill>
                  <a:schemeClr val="bg2">
                    <a:lumMod val="50000"/>
                  </a:schemeClr>
                </a:solidFill>
              </a:rPr>
              <a:t> 34 (2015) 1088-1092 </a:t>
            </a:r>
          </a:p>
          <a:p>
            <a:endParaRPr lang="es-CO" b="1" i="1" dirty="0">
              <a:solidFill>
                <a:schemeClr val="tx1">
                  <a:lumMod val="75000"/>
                  <a:lumOff val="25000"/>
                </a:schemeClr>
              </a:solidFill>
            </a:endParaRPr>
          </a:p>
        </p:txBody>
      </p:sp>
      <p:sp>
        <p:nvSpPr>
          <p:cNvPr id="6" name="CuadroTexto 5">
            <a:extLst>
              <a:ext uri="{FF2B5EF4-FFF2-40B4-BE49-F238E27FC236}">
                <a16:creationId xmlns:a16="http://schemas.microsoft.com/office/drawing/2014/main" id="{98B381BA-8A72-3447-BA98-A6811691E605}"/>
              </a:ext>
            </a:extLst>
          </p:cNvPr>
          <p:cNvSpPr txBox="1"/>
          <p:nvPr/>
        </p:nvSpPr>
        <p:spPr>
          <a:xfrm>
            <a:off x="3538335" y="505596"/>
            <a:ext cx="5144357" cy="600164"/>
          </a:xfrm>
          <a:prstGeom prst="rect">
            <a:avLst/>
          </a:prstGeom>
          <a:noFill/>
        </p:spPr>
        <p:txBody>
          <a:bodyPr wrap="none" rtlCol="0">
            <a:spAutoFit/>
          </a:bodyPr>
          <a:lstStyle/>
          <a:p>
            <a:r>
              <a:rPr lang="es-CO" sz="3200" b="1" dirty="0" smtClean="0">
                <a:solidFill>
                  <a:srgbClr val="1F1A34"/>
                </a:solidFill>
                <a:latin typeface="+mj-lt"/>
              </a:rPr>
              <a:t>Desnutrición Iatrogénica</a:t>
            </a:r>
            <a:endParaRPr lang="es-CO" sz="3200" b="1" dirty="0">
              <a:solidFill>
                <a:srgbClr val="1F1A34"/>
              </a:solidFill>
              <a:latin typeface="+mj-lt"/>
            </a:endParaRPr>
          </a:p>
        </p:txBody>
      </p:sp>
      <p:sp>
        <p:nvSpPr>
          <p:cNvPr id="7" name="CuadroTexto 6">
            <a:extLst>
              <a:ext uri="{FF2B5EF4-FFF2-40B4-BE49-F238E27FC236}">
                <a16:creationId xmlns:a16="http://schemas.microsoft.com/office/drawing/2014/main" id="{C714CDC0-FBCC-1044-AAAB-60CA115231A1}"/>
              </a:ext>
            </a:extLst>
          </p:cNvPr>
          <p:cNvSpPr txBox="1"/>
          <p:nvPr/>
        </p:nvSpPr>
        <p:spPr>
          <a:xfrm>
            <a:off x="1575419" y="1675548"/>
            <a:ext cx="9070187" cy="3170099"/>
          </a:xfrm>
          <a:prstGeom prst="rect">
            <a:avLst/>
          </a:prstGeom>
          <a:noFill/>
        </p:spPr>
        <p:txBody>
          <a:bodyPr wrap="square" rtlCol="0">
            <a:spAutoFit/>
          </a:bodyPr>
          <a:lstStyle/>
          <a:p>
            <a:pPr marL="457200" indent="-457200">
              <a:buFont typeface="Arial" panose="020B0604020202020204" pitchFamily="34" charset="0"/>
              <a:buChar char="•"/>
            </a:pPr>
            <a:r>
              <a:rPr lang="es-CO" sz="2000" dirty="0" smtClean="0">
                <a:solidFill>
                  <a:srgbClr val="1A1530"/>
                </a:solidFill>
              </a:rPr>
              <a:t>Falla en registrar el peso y la talle del pacientes</a:t>
            </a:r>
          </a:p>
          <a:p>
            <a:pPr marL="457200" indent="-457200">
              <a:buFont typeface="Arial" panose="020B0604020202020204" pitchFamily="34" charset="0"/>
              <a:buChar char="•"/>
            </a:pPr>
            <a:r>
              <a:rPr lang="es-CO" sz="2000" dirty="0" smtClean="0">
                <a:solidFill>
                  <a:srgbClr val="1A1530"/>
                </a:solidFill>
              </a:rPr>
              <a:t>Rotación frecuente de los integrantes del equipo de atención</a:t>
            </a:r>
          </a:p>
          <a:p>
            <a:pPr marL="457200" indent="-457200">
              <a:buFont typeface="Arial" panose="020B0604020202020204" pitchFamily="34" charset="0"/>
              <a:buChar char="•"/>
            </a:pPr>
            <a:r>
              <a:rPr lang="es-CO" sz="2000" dirty="0" smtClean="0">
                <a:solidFill>
                  <a:srgbClr val="1A1530"/>
                </a:solidFill>
              </a:rPr>
              <a:t>Dilución de las responsabilidades en el cuidado del paciente</a:t>
            </a:r>
          </a:p>
          <a:p>
            <a:pPr marL="457200" indent="-457200">
              <a:buFont typeface="Arial" panose="020B0604020202020204" pitchFamily="34" charset="0"/>
              <a:buChar char="•"/>
            </a:pPr>
            <a:r>
              <a:rPr lang="es-CO" sz="2000" dirty="0" smtClean="0">
                <a:solidFill>
                  <a:srgbClr val="1A1530"/>
                </a:solidFill>
              </a:rPr>
              <a:t>Uso prolongado de soluciones parenterales salinas y glucosadas como única fuente de aporte energético</a:t>
            </a:r>
          </a:p>
          <a:p>
            <a:pPr marL="457200" indent="-457200">
              <a:buFont typeface="Arial" panose="020B0604020202020204" pitchFamily="34" charset="0"/>
              <a:buChar char="•"/>
            </a:pPr>
            <a:r>
              <a:rPr lang="es-CO" sz="2000" dirty="0" smtClean="0">
                <a:solidFill>
                  <a:srgbClr val="1A1530"/>
                </a:solidFill>
              </a:rPr>
              <a:t>Falla en registras los ingresos alimentarios del paciente</a:t>
            </a:r>
          </a:p>
          <a:p>
            <a:pPr marL="457200" indent="-457200">
              <a:buFont typeface="Arial" panose="020B0604020202020204" pitchFamily="34" charset="0"/>
              <a:buChar char="•"/>
            </a:pPr>
            <a:r>
              <a:rPr lang="es-CO" sz="2000" dirty="0" smtClean="0">
                <a:solidFill>
                  <a:srgbClr val="1A1530"/>
                </a:solidFill>
              </a:rPr>
              <a:t>Ayunos repetidos debido a la realización de pruebas diagnósticas</a:t>
            </a:r>
          </a:p>
          <a:p>
            <a:pPr marL="457200" indent="-457200">
              <a:buFont typeface="Arial" panose="020B0604020202020204" pitchFamily="34" charset="0"/>
              <a:buChar char="•"/>
            </a:pPr>
            <a:r>
              <a:rPr lang="es-CO" sz="2000" dirty="0" smtClean="0">
                <a:solidFill>
                  <a:srgbClr val="1A1530"/>
                </a:solidFill>
              </a:rPr>
              <a:t>Administración de alimentos por sondas enterales en cantidades inadecuadas, con composición incierta, y bajo condiciones higiénicamente inadecuadas.</a:t>
            </a:r>
            <a:endParaRPr lang="es-CO" sz="2000" dirty="0">
              <a:solidFill>
                <a:srgbClr val="1A1530"/>
              </a:solidFill>
            </a:endParaRPr>
          </a:p>
        </p:txBody>
      </p:sp>
    </p:spTree>
    <p:extLst>
      <p:ext uri="{BB962C8B-B14F-4D97-AF65-F5344CB8AC3E}">
        <p14:creationId xmlns:p14="http://schemas.microsoft.com/office/powerpoint/2010/main" val="3679973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8B381BA-8A72-3447-BA98-A6811691E605}"/>
              </a:ext>
            </a:extLst>
          </p:cNvPr>
          <p:cNvSpPr txBox="1"/>
          <p:nvPr/>
        </p:nvSpPr>
        <p:spPr>
          <a:xfrm>
            <a:off x="3523821" y="491082"/>
            <a:ext cx="5144357" cy="600164"/>
          </a:xfrm>
          <a:prstGeom prst="rect">
            <a:avLst/>
          </a:prstGeom>
          <a:noFill/>
        </p:spPr>
        <p:txBody>
          <a:bodyPr wrap="none" rtlCol="0">
            <a:spAutoFit/>
          </a:bodyPr>
          <a:lstStyle/>
          <a:p>
            <a:r>
              <a:rPr lang="es-CO" sz="3200" b="1" dirty="0" smtClean="0">
                <a:solidFill>
                  <a:srgbClr val="1F1A34"/>
                </a:solidFill>
                <a:latin typeface="+mj-lt"/>
              </a:rPr>
              <a:t>Desnutrición Iatrogénica</a:t>
            </a:r>
            <a:endParaRPr lang="es-CO" sz="3200" b="1" dirty="0">
              <a:solidFill>
                <a:srgbClr val="1F1A34"/>
              </a:solidFill>
              <a:latin typeface="+mj-lt"/>
            </a:endParaRPr>
          </a:p>
        </p:txBody>
      </p:sp>
      <p:sp>
        <p:nvSpPr>
          <p:cNvPr id="7" name="CuadroTexto 6">
            <a:extLst>
              <a:ext uri="{FF2B5EF4-FFF2-40B4-BE49-F238E27FC236}">
                <a16:creationId xmlns:a16="http://schemas.microsoft.com/office/drawing/2014/main" id="{C714CDC0-FBCC-1044-AAAB-60CA115231A1}"/>
              </a:ext>
            </a:extLst>
          </p:cNvPr>
          <p:cNvSpPr txBox="1"/>
          <p:nvPr/>
        </p:nvSpPr>
        <p:spPr>
          <a:xfrm>
            <a:off x="620642" y="1274853"/>
            <a:ext cx="10950716" cy="4708981"/>
          </a:xfrm>
          <a:prstGeom prst="rect">
            <a:avLst/>
          </a:prstGeom>
          <a:noFill/>
        </p:spPr>
        <p:txBody>
          <a:bodyPr wrap="square" rtlCol="0">
            <a:spAutoFit/>
          </a:bodyPr>
          <a:lstStyle/>
          <a:p>
            <a:pPr marL="342900" indent="-342900">
              <a:buFont typeface="Arial" panose="020B0604020202020204" pitchFamily="34" charset="0"/>
              <a:buChar char="•"/>
            </a:pPr>
            <a:r>
              <a:rPr lang="es-CO" sz="2000" dirty="0" smtClean="0">
                <a:solidFill>
                  <a:srgbClr val="1A1530"/>
                </a:solidFill>
              </a:rPr>
              <a:t>Ignorancia de la composición de las mezclas vitamínicas y otros productos nutricionales</a:t>
            </a:r>
          </a:p>
          <a:p>
            <a:pPr marL="342900" indent="-342900">
              <a:buFont typeface="Arial" panose="020B0604020202020204" pitchFamily="34" charset="0"/>
              <a:buChar char="•"/>
            </a:pPr>
            <a:r>
              <a:rPr lang="es-CO" sz="2000" dirty="0" smtClean="0">
                <a:solidFill>
                  <a:srgbClr val="1A1530"/>
                </a:solidFill>
              </a:rPr>
              <a:t>Falla en reconocer las necesidades nutricionales incrementadas, debido a la agresión o la enfermedad de base</a:t>
            </a:r>
          </a:p>
          <a:p>
            <a:pPr marL="342900" indent="-342900">
              <a:buFont typeface="Arial" panose="020B0604020202020204" pitchFamily="34" charset="0"/>
              <a:buChar char="•"/>
            </a:pPr>
            <a:r>
              <a:rPr lang="es-CO" sz="2000" dirty="0" smtClean="0">
                <a:solidFill>
                  <a:srgbClr val="1A1530"/>
                </a:solidFill>
              </a:rPr>
              <a:t>Conducción de procedimientos quirúrgicos sin antes establecer que el paciente está nutricionalmente óptimo, y falla en aportar el apoyo nutricional necesario en el posoperatorio</a:t>
            </a:r>
          </a:p>
          <a:p>
            <a:pPr marL="342900" indent="-342900">
              <a:buFont typeface="Arial" panose="020B0604020202020204" pitchFamily="34" charset="0"/>
              <a:buChar char="•"/>
            </a:pPr>
            <a:r>
              <a:rPr lang="es-CO" sz="2000" dirty="0" smtClean="0">
                <a:solidFill>
                  <a:srgbClr val="1A1530"/>
                </a:solidFill>
              </a:rPr>
              <a:t>Falla en apreciar el papel de la Nutrición en a prevención y el tratamiento de la infección; la confianza desmedida en el uso de antibióticos</a:t>
            </a:r>
          </a:p>
          <a:p>
            <a:pPr marL="342900" indent="-342900">
              <a:buFont typeface="Arial" panose="020B0604020202020204" pitchFamily="34" charset="0"/>
              <a:buChar char="•"/>
            </a:pPr>
            <a:r>
              <a:rPr lang="es-CO" sz="2000" dirty="0" smtClean="0">
                <a:solidFill>
                  <a:srgbClr val="1A1530"/>
                </a:solidFill>
              </a:rPr>
              <a:t>Falta de comunicación e interacción entre el médico y la dietista. Como profesionales integrales de los equipos de salud, las dietistas deben preocuparse del estado nutricional de cada uno de los pacientes hospitalizados (Nota del Traductor: Enfatizado en el original)</a:t>
            </a:r>
          </a:p>
          <a:p>
            <a:pPr marL="342900" indent="-342900">
              <a:buFont typeface="Arial" panose="020B0604020202020204" pitchFamily="34" charset="0"/>
              <a:buChar char="•"/>
            </a:pPr>
            <a:r>
              <a:rPr lang="es-CO" sz="2000" dirty="0" smtClean="0">
                <a:solidFill>
                  <a:srgbClr val="1A1530"/>
                </a:solidFill>
              </a:rPr>
              <a:t>Demora en el inicio del apoyo nutricional hasta que el paciente se encuentra en un estado avanzado de desnutrición, que a veces es irreversible</a:t>
            </a:r>
          </a:p>
          <a:p>
            <a:pPr marL="342900" indent="-342900">
              <a:buFont typeface="Arial" panose="020B0604020202020204" pitchFamily="34" charset="0"/>
              <a:buChar char="•"/>
            </a:pPr>
            <a:r>
              <a:rPr lang="es-CO" sz="2000" dirty="0" smtClean="0">
                <a:solidFill>
                  <a:srgbClr val="1A1530"/>
                </a:solidFill>
              </a:rPr>
              <a:t>Disponibilidad limitada de pruebas de laboratorio para la evaluación del estado nutricional del paciente; falla en el uso de aquellos disponibles</a:t>
            </a:r>
          </a:p>
          <a:p>
            <a:pPr marL="342900" indent="-342900">
              <a:buFont typeface="Arial" panose="020B0604020202020204" pitchFamily="34" charset="0"/>
              <a:buChar char="•"/>
            </a:pPr>
            <a:endParaRPr lang="es-CO" sz="2000" dirty="0" smtClean="0">
              <a:solidFill>
                <a:srgbClr val="1A1530"/>
              </a:solidFill>
            </a:endParaRPr>
          </a:p>
        </p:txBody>
      </p:sp>
      <p:sp>
        <p:nvSpPr>
          <p:cNvPr id="8" name="CuadroTexto 7">
            <a:extLst>
              <a:ext uri="{FF2B5EF4-FFF2-40B4-BE49-F238E27FC236}">
                <a16:creationId xmlns:a16="http://schemas.microsoft.com/office/drawing/2014/main" id="{06721275-679C-7A49-9206-A1B9043ED623}"/>
              </a:ext>
            </a:extLst>
          </p:cNvPr>
          <p:cNvSpPr txBox="1"/>
          <p:nvPr/>
        </p:nvSpPr>
        <p:spPr>
          <a:xfrm>
            <a:off x="980333" y="5983834"/>
            <a:ext cx="3024714" cy="677108"/>
          </a:xfrm>
          <a:prstGeom prst="rect">
            <a:avLst/>
          </a:prstGeom>
          <a:noFill/>
        </p:spPr>
        <p:txBody>
          <a:bodyPr wrap="square" rtlCol="0">
            <a:spAutoFit/>
          </a:bodyPr>
          <a:lstStyle/>
          <a:p>
            <a:r>
              <a:rPr lang="es-CO" sz="1000" b="1" i="1" dirty="0">
                <a:solidFill>
                  <a:schemeClr val="bg2">
                    <a:lumMod val="50000"/>
                  </a:schemeClr>
                </a:solidFill>
              </a:rPr>
              <a:t>Nutr </a:t>
            </a:r>
            <a:r>
              <a:rPr lang="es-CO" sz="1000" b="1" i="1" dirty="0" err="1">
                <a:solidFill>
                  <a:schemeClr val="bg2">
                    <a:lumMod val="50000"/>
                  </a:schemeClr>
                </a:solidFill>
              </a:rPr>
              <a:t>Hosp</a:t>
            </a:r>
            <a:r>
              <a:rPr lang="es-CO" sz="1000" b="1" i="1" dirty="0">
                <a:solidFill>
                  <a:schemeClr val="bg2">
                    <a:lumMod val="50000"/>
                  </a:schemeClr>
                </a:solidFill>
              </a:rPr>
              <a:t> </a:t>
            </a:r>
            <a:r>
              <a:rPr lang="es-CO" sz="1000" b="1" i="1" dirty="0" smtClean="0">
                <a:solidFill>
                  <a:schemeClr val="bg2">
                    <a:lumMod val="50000"/>
                  </a:schemeClr>
                </a:solidFill>
              </a:rPr>
              <a:t>2005;20:302-7</a:t>
            </a:r>
          </a:p>
          <a:p>
            <a:r>
              <a:rPr lang="es-CO" sz="1000" b="1" i="1" dirty="0" err="1">
                <a:solidFill>
                  <a:schemeClr val="bg2">
                    <a:lumMod val="50000"/>
                  </a:schemeClr>
                </a:solidFill>
              </a:rPr>
              <a:t>Clinical</a:t>
            </a:r>
            <a:r>
              <a:rPr lang="es-CO" sz="1000" b="1" i="1" dirty="0">
                <a:solidFill>
                  <a:schemeClr val="bg2">
                    <a:lumMod val="50000"/>
                  </a:schemeClr>
                </a:solidFill>
              </a:rPr>
              <a:t> </a:t>
            </a:r>
            <a:r>
              <a:rPr lang="es-CO" sz="1000" b="1" i="1" dirty="0" err="1">
                <a:solidFill>
                  <a:schemeClr val="bg2">
                    <a:lumMod val="50000"/>
                  </a:schemeClr>
                </a:solidFill>
              </a:rPr>
              <a:t>Nutrition</a:t>
            </a:r>
            <a:r>
              <a:rPr lang="es-CO" sz="1000" b="1" i="1" dirty="0">
                <a:solidFill>
                  <a:schemeClr val="bg2">
                    <a:lumMod val="50000"/>
                  </a:schemeClr>
                </a:solidFill>
              </a:rPr>
              <a:t> 34 (2015) 1088-1092 </a:t>
            </a:r>
          </a:p>
          <a:p>
            <a:endParaRPr lang="es-CO" b="1" i="1" dirty="0">
              <a:solidFill>
                <a:schemeClr val="tx1">
                  <a:lumMod val="75000"/>
                  <a:lumOff val="25000"/>
                </a:schemeClr>
              </a:solidFill>
            </a:endParaRPr>
          </a:p>
        </p:txBody>
      </p:sp>
    </p:spTree>
    <p:extLst>
      <p:ext uri="{BB962C8B-B14F-4D97-AF65-F5344CB8AC3E}">
        <p14:creationId xmlns:p14="http://schemas.microsoft.com/office/powerpoint/2010/main" val="33693427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067C00B1-D38E-C344-B48C-2EEBD8FB009D}"/>
              </a:ext>
            </a:extLst>
          </p:cNvPr>
          <p:cNvSpPr>
            <a:spLocks noGrp="1"/>
          </p:cNvSpPr>
          <p:nvPr>
            <p:ph type="title"/>
          </p:nvPr>
        </p:nvSpPr>
        <p:spPr>
          <a:xfrm>
            <a:off x="2017528" y="328301"/>
            <a:ext cx="8156944" cy="969420"/>
          </a:xfrm>
        </p:spPr>
        <p:txBody>
          <a:bodyPr>
            <a:noAutofit/>
          </a:bodyPr>
          <a:lstStyle/>
          <a:p>
            <a:pPr algn="ctr"/>
            <a:r>
              <a:rPr lang="es-CO" sz="3200" b="1" dirty="0" smtClean="0">
                <a:solidFill>
                  <a:srgbClr val="1A1530"/>
                </a:solidFill>
                <a:cs typeface="Arial" panose="020B0604020202020204" pitchFamily="34" charset="0"/>
              </a:rPr>
              <a:t>Implicaciones de la desnutrición en el ámbito hospitalario</a:t>
            </a:r>
            <a:endParaRPr lang="es-CO" sz="3200" dirty="0">
              <a:solidFill>
                <a:srgbClr val="1A1530"/>
              </a:solidFill>
            </a:endParaRPr>
          </a:p>
        </p:txBody>
      </p:sp>
      <p:graphicFrame>
        <p:nvGraphicFramePr>
          <p:cNvPr id="14" name="Diagrama 13">
            <a:extLst>
              <a:ext uri="{FF2B5EF4-FFF2-40B4-BE49-F238E27FC236}">
                <a16:creationId xmlns:a16="http://schemas.microsoft.com/office/drawing/2014/main" id="{78DC312E-AAD4-CA48-8907-952151EF6044}"/>
              </a:ext>
            </a:extLst>
          </p:cNvPr>
          <p:cNvGraphicFramePr/>
          <p:nvPr>
            <p:extLst>
              <p:ext uri="{D42A27DB-BD31-4B8C-83A1-F6EECF244321}">
                <p14:modId xmlns:p14="http://schemas.microsoft.com/office/powerpoint/2010/main" val="2127268475"/>
              </p:ext>
            </p:extLst>
          </p:nvPr>
        </p:nvGraphicFramePr>
        <p:xfrm>
          <a:off x="1382773" y="1603080"/>
          <a:ext cx="9426454" cy="4621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uadroTexto 14">
            <a:extLst>
              <a:ext uri="{FF2B5EF4-FFF2-40B4-BE49-F238E27FC236}">
                <a16:creationId xmlns:a16="http://schemas.microsoft.com/office/drawing/2014/main" id="{8C85AC54-CCBC-BF43-9614-C04C9776BAEB}"/>
              </a:ext>
            </a:extLst>
          </p:cNvPr>
          <p:cNvSpPr txBox="1"/>
          <p:nvPr/>
        </p:nvSpPr>
        <p:spPr>
          <a:xfrm>
            <a:off x="1382773" y="6223689"/>
            <a:ext cx="3008000" cy="246221"/>
          </a:xfrm>
          <a:prstGeom prst="rect">
            <a:avLst/>
          </a:prstGeom>
          <a:noFill/>
        </p:spPr>
        <p:txBody>
          <a:bodyPr wrap="square" rtlCol="0">
            <a:spAutoFit/>
          </a:bodyPr>
          <a:lstStyle/>
          <a:p>
            <a:r>
              <a:rPr lang="es-CO" sz="1000" b="1" i="1" dirty="0">
                <a:solidFill>
                  <a:schemeClr val="bg2">
                    <a:lumMod val="50000"/>
                  </a:schemeClr>
                </a:solidFill>
              </a:rPr>
              <a:t>Med Clin (Barc). 2016 </a:t>
            </a:r>
          </a:p>
        </p:txBody>
      </p:sp>
    </p:spTree>
    <p:extLst>
      <p:ext uri="{BB962C8B-B14F-4D97-AF65-F5344CB8AC3E}">
        <p14:creationId xmlns:p14="http://schemas.microsoft.com/office/powerpoint/2010/main" val="4367377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6913" y="49636"/>
            <a:ext cx="1683520" cy="969420"/>
          </a:xfrm>
          <a:prstGeom prst="rect">
            <a:avLst/>
          </a:prstGeom>
        </p:spPr>
      </p:pic>
      <p:sp>
        <p:nvSpPr>
          <p:cNvPr id="2" name="CuadroTexto 1">
            <a:extLst>
              <a:ext uri="{FF2B5EF4-FFF2-40B4-BE49-F238E27FC236}">
                <a16:creationId xmlns:a16="http://schemas.microsoft.com/office/drawing/2014/main" id="{F7718343-6A73-3047-8D4C-83EE1FBA64D0}"/>
              </a:ext>
            </a:extLst>
          </p:cNvPr>
          <p:cNvSpPr txBox="1"/>
          <p:nvPr/>
        </p:nvSpPr>
        <p:spPr>
          <a:xfrm>
            <a:off x="1560620" y="259354"/>
            <a:ext cx="8633005" cy="1384995"/>
          </a:xfrm>
          <a:prstGeom prst="rect">
            <a:avLst/>
          </a:prstGeom>
          <a:noFill/>
        </p:spPr>
        <p:txBody>
          <a:bodyPr wrap="square" rtlCol="0">
            <a:spAutoFit/>
          </a:bodyPr>
          <a:lstStyle/>
          <a:p>
            <a:pPr algn="ctr"/>
            <a:r>
              <a:rPr lang="es-CO" sz="2800" b="1" dirty="0" smtClean="0">
                <a:solidFill>
                  <a:srgbClr val="1F1A34"/>
                </a:solidFill>
                <a:latin typeface="+mj-lt"/>
              </a:rPr>
              <a:t>El esqueleto en el closet del hospital, una revisión de la malnutrición hospitalaria haciendo énfasis en la economía de la salud</a:t>
            </a:r>
            <a:endParaRPr lang="es-CO" sz="2800" b="1" dirty="0">
              <a:solidFill>
                <a:srgbClr val="1F1A34"/>
              </a:solidFill>
              <a:latin typeface="+mj-lt"/>
            </a:endParaRPr>
          </a:p>
        </p:txBody>
      </p:sp>
      <p:sp>
        <p:nvSpPr>
          <p:cNvPr id="6" name="CuadroTexto 5">
            <a:extLst>
              <a:ext uri="{FF2B5EF4-FFF2-40B4-BE49-F238E27FC236}">
                <a16:creationId xmlns:a16="http://schemas.microsoft.com/office/drawing/2014/main" id="{ECAB9DD9-2F8F-3447-850B-13D314BC68FA}"/>
              </a:ext>
            </a:extLst>
          </p:cNvPr>
          <p:cNvSpPr txBox="1"/>
          <p:nvPr/>
        </p:nvSpPr>
        <p:spPr>
          <a:xfrm>
            <a:off x="331509" y="5774993"/>
            <a:ext cx="1702769" cy="830997"/>
          </a:xfrm>
          <a:prstGeom prst="rect">
            <a:avLst/>
          </a:prstGeom>
          <a:noFill/>
        </p:spPr>
        <p:txBody>
          <a:bodyPr wrap="square" rtlCol="0">
            <a:spAutoFit/>
          </a:bodyPr>
          <a:lstStyle/>
          <a:p>
            <a:r>
              <a:rPr lang="es-CO" sz="1000" b="1" i="1" dirty="0" err="1" smtClean="0">
                <a:solidFill>
                  <a:schemeClr val="bg2">
                    <a:lumMod val="50000"/>
                  </a:schemeClr>
                </a:solidFill>
              </a:rPr>
              <a:t>Nutr</a:t>
            </a:r>
            <a:r>
              <a:rPr lang="es-CO" sz="1000" b="1" i="1" dirty="0" smtClean="0">
                <a:solidFill>
                  <a:schemeClr val="bg2">
                    <a:lumMod val="50000"/>
                  </a:schemeClr>
                </a:solidFill>
              </a:rPr>
              <a:t> </a:t>
            </a:r>
            <a:r>
              <a:rPr lang="es-CO" sz="1000" b="1" i="1" dirty="0" err="1" smtClean="0">
                <a:solidFill>
                  <a:schemeClr val="bg2">
                    <a:lumMod val="50000"/>
                  </a:schemeClr>
                </a:solidFill>
              </a:rPr>
              <a:t>Hosp</a:t>
            </a:r>
            <a:r>
              <a:rPr lang="es-CO" sz="1000" b="1" i="1" dirty="0" smtClean="0">
                <a:solidFill>
                  <a:schemeClr val="bg2">
                    <a:lumMod val="50000"/>
                  </a:schemeClr>
                </a:solidFill>
              </a:rPr>
              <a:t> 2005;20:302-7</a:t>
            </a:r>
          </a:p>
          <a:p>
            <a:r>
              <a:rPr lang="es-CO" sz="1000" b="1" i="1" dirty="0" err="1">
                <a:solidFill>
                  <a:schemeClr val="bg2">
                    <a:lumMod val="50000"/>
                  </a:schemeClr>
                </a:solidFill>
              </a:rPr>
              <a:t>Clinical</a:t>
            </a:r>
            <a:r>
              <a:rPr lang="es-CO" sz="1000" b="1" i="1" dirty="0">
                <a:solidFill>
                  <a:schemeClr val="bg2">
                    <a:lumMod val="50000"/>
                  </a:schemeClr>
                </a:solidFill>
              </a:rPr>
              <a:t> </a:t>
            </a:r>
            <a:r>
              <a:rPr lang="es-CO" sz="1000" b="1" i="1" dirty="0" err="1">
                <a:solidFill>
                  <a:schemeClr val="bg2">
                    <a:lumMod val="50000"/>
                  </a:schemeClr>
                </a:solidFill>
              </a:rPr>
              <a:t>Nutrition</a:t>
            </a:r>
            <a:r>
              <a:rPr lang="es-CO" sz="1000" b="1" i="1" dirty="0">
                <a:solidFill>
                  <a:schemeClr val="bg2">
                    <a:lumMod val="50000"/>
                  </a:schemeClr>
                </a:solidFill>
              </a:rPr>
              <a:t> 34 (2015) 1088-1092 </a:t>
            </a:r>
          </a:p>
          <a:p>
            <a:endParaRPr lang="es-CO" b="1" i="1" dirty="0">
              <a:solidFill>
                <a:schemeClr val="tx1">
                  <a:lumMod val="75000"/>
                  <a:lumOff val="25000"/>
                </a:schemeClr>
              </a:solidFill>
            </a:endParaRPr>
          </a:p>
        </p:txBody>
      </p:sp>
      <p:graphicFrame>
        <p:nvGraphicFramePr>
          <p:cNvPr id="5" name="Tabla 4">
            <a:extLst>
              <a:ext uri="{FF2B5EF4-FFF2-40B4-BE49-F238E27FC236}">
                <a16:creationId xmlns:a16="http://schemas.microsoft.com/office/drawing/2014/main" id="{A5081232-8B5C-DC4E-9E90-0716821A2482}"/>
              </a:ext>
            </a:extLst>
          </p:cNvPr>
          <p:cNvGraphicFramePr>
            <a:graphicFrameLocks noGrp="1"/>
          </p:cNvGraphicFramePr>
          <p:nvPr>
            <p:extLst>
              <p:ext uri="{D42A27DB-BD31-4B8C-83A1-F6EECF244321}">
                <p14:modId xmlns:p14="http://schemas.microsoft.com/office/powerpoint/2010/main" val="532510763"/>
              </p:ext>
            </p:extLst>
          </p:nvPr>
        </p:nvGraphicFramePr>
        <p:xfrm>
          <a:off x="2237097" y="2022290"/>
          <a:ext cx="7717805" cy="4297680"/>
        </p:xfrm>
        <a:graphic>
          <a:graphicData uri="http://schemas.openxmlformats.org/drawingml/2006/table">
            <a:tbl>
              <a:tblPr firstRow="1" bandRow="1">
                <a:tableStyleId>{073A0DAA-6AF3-43AB-8588-CEC1D06C72B9}</a:tableStyleId>
              </a:tblPr>
              <a:tblGrid>
                <a:gridCol w="4026708">
                  <a:extLst>
                    <a:ext uri="{9D8B030D-6E8A-4147-A177-3AD203B41FA5}">
                      <a16:colId xmlns:a16="http://schemas.microsoft.com/office/drawing/2014/main" val="739739391"/>
                    </a:ext>
                  </a:extLst>
                </a:gridCol>
                <a:gridCol w="3691097">
                  <a:extLst>
                    <a:ext uri="{9D8B030D-6E8A-4147-A177-3AD203B41FA5}">
                      <a16:colId xmlns:a16="http://schemas.microsoft.com/office/drawing/2014/main" val="1269806489"/>
                    </a:ext>
                  </a:extLst>
                </a:gridCol>
              </a:tblGrid>
              <a:tr h="535235">
                <a:tc>
                  <a:txBody>
                    <a:bodyPr/>
                    <a:lstStyle/>
                    <a:p>
                      <a:pPr algn="ctr"/>
                      <a:r>
                        <a:rPr lang="es-CO" dirty="0" smtClean="0"/>
                        <a:t>Costo </a:t>
                      </a:r>
                      <a:r>
                        <a:rPr lang="es-CO" dirty="0"/>
                        <a:t>estimado anual</a:t>
                      </a:r>
                    </a:p>
                  </a:txBody>
                  <a:tcPr>
                    <a:solidFill>
                      <a:srgbClr val="1F1A34"/>
                    </a:solidFill>
                  </a:tcPr>
                </a:tc>
                <a:tc>
                  <a:txBody>
                    <a:bodyPr/>
                    <a:lstStyle/>
                    <a:p>
                      <a:pPr algn="ctr"/>
                      <a:r>
                        <a:rPr lang="es-CO" dirty="0"/>
                        <a:t>Modalidad  (por paciente/institución/país)</a:t>
                      </a:r>
                    </a:p>
                  </a:txBody>
                  <a:tcPr>
                    <a:solidFill>
                      <a:srgbClr val="1F1A34"/>
                    </a:solidFill>
                  </a:tcPr>
                </a:tc>
                <a:extLst>
                  <a:ext uri="{0D108BD9-81ED-4DB2-BD59-A6C34878D82A}">
                    <a16:rowId xmlns:a16="http://schemas.microsoft.com/office/drawing/2014/main" val="2717113974"/>
                  </a:ext>
                </a:extLst>
              </a:tr>
              <a:tr h="3058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1A1530"/>
                          </a:solidFill>
                          <a:effectLst/>
                          <a:latin typeface="+mn-lt"/>
                          <a:ea typeface="+mn-ea"/>
                          <a:cs typeface="+mn-cs"/>
                        </a:rPr>
                        <a:t>1630 USD</a:t>
                      </a:r>
                      <a:br>
                        <a:rPr lang="es-CO" sz="1800" kern="1200" dirty="0">
                          <a:solidFill>
                            <a:srgbClr val="1A1530"/>
                          </a:solidFill>
                          <a:effectLst/>
                          <a:latin typeface="+mn-lt"/>
                          <a:ea typeface="+mn-ea"/>
                          <a:cs typeface="+mn-cs"/>
                        </a:rPr>
                      </a:br>
                      <a:r>
                        <a:rPr lang="es-CO" sz="1800" kern="1200" dirty="0">
                          <a:solidFill>
                            <a:srgbClr val="1A1530"/>
                          </a:solidFill>
                          <a:effectLst/>
                          <a:latin typeface="+mn-lt"/>
                          <a:ea typeface="+mn-ea"/>
                          <a:cs typeface="+mn-cs"/>
                        </a:rPr>
                        <a:t>1700 euros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1A1530"/>
                          </a:solidFill>
                          <a:effectLst/>
                          <a:latin typeface="+mn-lt"/>
                          <a:ea typeface="+mn-ea"/>
                          <a:cs typeface="+mn-cs"/>
                        </a:rPr>
                        <a:t>200-1500 euros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1A1530"/>
                          </a:solidFill>
                          <a:effectLst/>
                          <a:latin typeface="+mn-lt"/>
                          <a:ea typeface="+mn-ea"/>
                          <a:cs typeface="+mn-cs"/>
                        </a:rPr>
                        <a:t>1064 USD</a:t>
                      </a:r>
                      <a:br>
                        <a:rPr lang="es-CO" sz="1800" kern="1200" dirty="0">
                          <a:solidFill>
                            <a:srgbClr val="1A1530"/>
                          </a:solidFill>
                          <a:effectLst/>
                          <a:latin typeface="+mn-lt"/>
                          <a:ea typeface="+mn-ea"/>
                          <a:cs typeface="+mn-cs"/>
                        </a:rPr>
                      </a:br>
                      <a:r>
                        <a:rPr lang="es-CO" sz="1800" kern="1200" dirty="0">
                          <a:solidFill>
                            <a:srgbClr val="1A1530"/>
                          </a:solidFill>
                          <a:effectLst/>
                          <a:latin typeface="+mn-lt"/>
                          <a:ea typeface="+mn-ea"/>
                          <a:cs typeface="+mn-cs"/>
                        </a:rPr>
                        <a:t>86,000 USD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1A1530"/>
                          </a:solidFill>
                          <a:effectLst/>
                          <a:latin typeface="+mn-lt"/>
                          <a:ea typeface="+mn-ea"/>
                          <a:cs typeface="+mn-cs"/>
                        </a:rPr>
                        <a:t>35,280 euros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1A1530"/>
                          </a:solidFill>
                          <a:effectLst/>
                          <a:latin typeface="+mn-lt"/>
                          <a:ea typeface="+mn-ea"/>
                          <a:cs typeface="+mn-cs"/>
                        </a:rPr>
                        <a:t>413,000 AUD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1A1530"/>
                          </a:solidFill>
                          <a:effectLst/>
                          <a:latin typeface="+mn-lt"/>
                          <a:ea typeface="+mn-ea"/>
                          <a:cs typeface="+mn-cs"/>
                        </a:rPr>
                        <a:t>1.67 million AUD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1A1530"/>
                          </a:solidFill>
                          <a:effectLst/>
                          <a:latin typeface="+mn-lt"/>
                          <a:ea typeface="+mn-ea"/>
                          <a:cs typeface="+mn-cs"/>
                        </a:rPr>
                        <a:t>1.85 AUD</a:t>
                      </a:r>
                      <a:br>
                        <a:rPr lang="es-CO" sz="1800" kern="1200" dirty="0">
                          <a:solidFill>
                            <a:srgbClr val="1A1530"/>
                          </a:solidFill>
                          <a:effectLst/>
                          <a:latin typeface="+mn-lt"/>
                          <a:ea typeface="+mn-ea"/>
                          <a:cs typeface="+mn-cs"/>
                        </a:rPr>
                      </a:br>
                      <a:r>
                        <a:rPr lang="es-CO" sz="1800" kern="1200" dirty="0">
                          <a:solidFill>
                            <a:srgbClr val="1A1530"/>
                          </a:solidFill>
                          <a:effectLst/>
                          <a:latin typeface="+mn-lt"/>
                          <a:ea typeface="+mn-ea"/>
                          <a:cs typeface="+mn-cs"/>
                        </a:rPr>
                        <a:t>10.2 billion euros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1A1530"/>
                          </a:solidFill>
                          <a:effectLst/>
                          <a:latin typeface="+mn-lt"/>
                          <a:ea typeface="+mn-ea"/>
                          <a:cs typeface="+mn-cs"/>
                        </a:rPr>
                        <a:t>9 billion euros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1A1530"/>
                          </a:solidFill>
                          <a:effectLst/>
                          <a:latin typeface="+mn-lt"/>
                          <a:ea typeface="+mn-ea"/>
                          <a:cs typeface="+mn-cs"/>
                        </a:rPr>
                        <a:t>7.3 billion GBP (libra esterlina)</a:t>
                      </a:r>
                      <a:endParaRPr lang="es-CO" sz="1800" dirty="0">
                        <a:solidFill>
                          <a:srgbClr val="1A1530"/>
                        </a:solidFill>
                      </a:endParaRPr>
                    </a:p>
                  </a:txBody>
                  <a:tcPr/>
                </a:tc>
                <a:tc>
                  <a:txBody>
                    <a:bodyPr/>
                    <a:lstStyle/>
                    <a:p>
                      <a:r>
                        <a:rPr lang="es-CO" sz="1800" dirty="0">
                          <a:solidFill>
                            <a:srgbClr val="1A1530"/>
                          </a:solidFill>
                        </a:rPr>
                        <a:t>Paciente (costos adicionales)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dirty="0">
                          <a:solidFill>
                            <a:srgbClr val="1A1530"/>
                          </a:solidFill>
                        </a:rPr>
                        <a:t>Paciente (costos adicionales)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dirty="0">
                          <a:solidFill>
                            <a:srgbClr val="1A1530"/>
                          </a:solidFill>
                        </a:rPr>
                        <a:t>Paciente (costos adicionales)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dirty="0">
                          <a:solidFill>
                            <a:srgbClr val="1A1530"/>
                          </a:solidFill>
                        </a:rPr>
                        <a:t>Paciente (costos adicionales)</a:t>
                      </a:r>
                    </a:p>
                    <a:p>
                      <a:r>
                        <a:rPr lang="es-CO" sz="1800" dirty="0">
                          <a:solidFill>
                            <a:srgbClr val="1A1530"/>
                          </a:solidFill>
                        </a:rPr>
                        <a:t>Institución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dirty="0">
                          <a:solidFill>
                            <a:srgbClr val="1A1530"/>
                          </a:solidFill>
                        </a:rPr>
                        <a:t>Institución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dirty="0">
                          <a:solidFill>
                            <a:srgbClr val="1A1530"/>
                          </a:solidFill>
                        </a:rPr>
                        <a:t>Institución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dirty="0">
                          <a:solidFill>
                            <a:srgbClr val="1A1530"/>
                          </a:solidFill>
                        </a:rPr>
                        <a:t>Institución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dirty="0">
                          <a:solidFill>
                            <a:srgbClr val="1A1530"/>
                          </a:solidFill>
                        </a:rPr>
                        <a:t>Institución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dirty="0">
                          <a:solidFill>
                            <a:srgbClr val="1A1530"/>
                          </a:solidFill>
                        </a:rPr>
                        <a:t>Institución</a:t>
                      </a:r>
                    </a:p>
                    <a:p>
                      <a:r>
                        <a:rPr lang="es-CO" sz="1800" dirty="0">
                          <a:solidFill>
                            <a:srgbClr val="1A1530"/>
                          </a:solidFill>
                        </a:rPr>
                        <a:t>País (Francia)</a:t>
                      </a:r>
                    </a:p>
                    <a:p>
                      <a:r>
                        <a:rPr lang="es-CO" sz="1800" dirty="0">
                          <a:solidFill>
                            <a:srgbClr val="1A1530"/>
                          </a:solidFill>
                        </a:rPr>
                        <a:t>País (Alemania)</a:t>
                      </a:r>
                    </a:p>
                    <a:p>
                      <a:r>
                        <a:rPr lang="es-CO" sz="1800" dirty="0">
                          <a:solidFill>
                            <a:srgbClr val="1A1530"/>
                          </a:solidFill>
                        </a:rPr>
                        <a:t>País (Reino Unido)</a:t>
                      </a:r>
                    </a:p>
                  </a:txBody>
                  <a:tcPr/>
                </a:tc>
                <a:extLst>
                  <a:ext uri="{0D108BD9-81ED-4DB2-BD59-A6C34878D82A}">
                    <a16:rowId xmlns:a16="http://schemas.microsoft.com/office/drawing/2014/main" val="3946726266"/>
                  </a:ext>
                </a:extLst>
              </a:tr>
            </a:tbl>
          </a:graphicData>
        </a:graphic>
      </p:graphicFrame>
      <p:sp>
        <p:nvSpPr>
          <p:cNvPr id="7" name="CuadroTexto 6">
            <a:extLst>
              <a:ext uri="{FF2B5EF4-FFF2-40B4-BE49-F238E27FC236}">
                <a16:creationId xmlns:a16="http://schemas.microsoft.com/office/drawing/2014/main" id="{A15E14FF-6B20-8140-B258-C6AF1D33D33A}"/>
              </a:ext>
            </a:extLst>
          </p:cNvPr>
          <p:cNvSpPr txBox="1"/>
          <p:nvPr/>
        </p:nvSpPr>
        <p:spPr>
          <a:xfrm>
            <a:off x="4036783" y="1579655"/>
            <a:ext cx="4118435" cy="400110"/>
          </a:xfrm>
          <a:prstGeom prst="rect">
            <a:avLst/>
          </a:prstGeom>
          <a:noFill/>
        </p:spPr>
        <p:txBody>
          <a:bodyPr wrap="none" rtlCol="0">
            <a:spAutoFit/>
          </a:bodyPr>
          <a:lstStyle/>
          <a:p>
            <a:pPr algn="ctr"/>
            <a:r>
              <a:rPr lang="es-CO" sz="2000" dirty="0">
                <a:solidFill>
                  <a:srgbClr val="1A1530"/>
                </a:solidFill>
              </a:rPr>
              <a:t>Costo financiero de la malnutrición</a:t>
            </a:r>
          </a:p>
        </p:txBody>
      </p:sp>
    </p:spTree>
    <p:extLst>
      <p:ext uri="{BB962C8B-B14F-4D97-AF65-F5344CB8AC3E}">
        <p14:creationId xmlns:p14="http://schemas.microsoft.com/office/powerpoint/2010/main" val="2764547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6501" y="325866"/>
            <a:ext cx="8534400" cy="1407349"/>
          </a:xfrm>
        </p:spPr>
        <p:txBody>
          <a:bodyPr>
            <a:noAutofit/>
          </a:bodyPr>
          <a:lstStyle/>
          <a:p>
            <a:pPr algn="ctr"/>
            <a:r>
              <a:rPr lang="es-CO" sz="2600" b="1" dirty="0" smtClean="0">
                <a:solidFill>
                  <a:srgbClr val="1F1A34"/>
                </a:solidFill>
              </a:rPr>
              <a:t>Riesgo nutricional asociado con un aumento de la</a:t>
            </a:r>
            <a:br>
              <a:rPr lang="es-CO" sz="2600" b="1" dirty="0" smtClean="0">
                <a:solidFill>
                  <a:srgbClr val="1F1A34"/>
                </a:solidFill>
              </a:rPr>
            </a:br>
            <a:r>
              <a:rPr lang="es-CO" sz="2600" b="1" dirty="0" smtClean="0">
                <a:solidFill>
                  <a:srgbClr val="1F1A34"/>
                </a:solidFill>
              </a:rPr>
              <a:t>mortalidad hospitalaria y una reducción en el alta hospitalaria: </a:t>
            </a:r>
            <a:br>
              <a:rPr lang="es-CO" sz="2600" b="1" dirty="0" smtClean="0">
                <a:solidFill>
                  <a:srgbClr val="1F1A34"/>
                </a:solidFill>
              </a:rPr>
            </a:br>
            <a:r>
              <a:rPr lang="es-CO" sz="2000" b="1" dirty="0" smtClean="0">
                <a:solidFill>
                  <a:srgbClr val="1F1A34"/>
                </a:solidFill>
              </a:rPr>
              <a:t>resultados </a:t>
            </a:r>
            <a:r>
              <a:rPr lang="es-CO" sz="2000" b="1" dirty="0" err="1" smtClean="0">
                <a:solidFill>
                  <a:srgbClr val="1F1A34"/>
                </a:solidFill>
              </a:rPr>
              <a:t>nutrition</a:t>
            </a:r>
            <a:r>
              <a:rPr lang="es-CO" sz="2000" b="1" dirty="0" smtClean="0">
                <a:solidFill>
                  <a:srgbClr val="1F1A34"/>
                </a:solidFill>
              </a:rPr>
              <a:t> </a:t>
            </a:r>
            <a:r>
              <a:rPr lang="es-CO" sz="2000" b="1" dirty="0" err="1" smtClean="0">
                <a:solidFill>
                  <a:srgbClr val="1F1A34"/>
                </a:solidFill>
              </a:rPr>
              <a:t>day</a:t>
            </a:r>
            <a:r>
              <a:rPr lang="es-CO" sz="2000" b="1" dirty="0" smtClean="0">
                <a:solidFill>
                  <a:srgbClr val="1F1A34"/>
                </a:solidFill>
              </a:rPr>
              <a:t> 2009-2015 en </a:t>
            </a:r>
            <a:r>
              <a:rPr lang="es-CO" sz="2000" b="1" dirty="0" err="1" smtClean="0">
                <a:solidFill>
                  <a:srgbClr val="1F1A34"/>
                </a:solidFill>
              </a:rPr>
              <a:t>colombia</a:t>
            </a:r>
            <a:r>
              <a:rPr lang="es-CO" sz="2000" b="1" dirty="0" smtClean="0">
                <a:solidFill>
                  <a:srgbClr val="1F1A34"/>
                </a:solidFill>
              </a:rPr>
              <a:t> y américa latina</a:t>
            </a:r>
            <a:endParaRPr lang="es-CO" sz="2000" b="1" dirty="0">
              <a:solidFill>
                <a:srgbClr val="1F1A34"/>
              </a:solidFill>
              <a:cs typeface="Calibri" panose="020F0502020204030204" pitchFamily="34" charset="0"/>
            </a:endParaRPr>
          </a:p>
        </p:txBody>
      </p:sp>
      <p:pic>
        <p:nvPicPr>
          <p:cNvPr id="4" name="Imagen 3">
            <a:extLst>
              <a:ext uri="{FF2B5EF4-FFF2-40B4-BE49-F238E27FC236}">
                <a16:creationId xmlns:a16="http://schemas.microsoft.com/office/drawing/2014/main" id="{B8A584E3-4A91-4C4C-89EA-390CE3955AB8}"/>
              </a:ext>
            </a:extLst>
          </p:cNvPr>
          <p:cNvPicPr>
            <a:picLocks noChangeAspect="1"/>
          </p:cNvPicPr>
          <p:nvPr/>
        </p:nvPicPr>
        <p:blipFill>
          <a:blip r:embed="rId3"/>
          <a:stretch>
            <a:fillRect/>
          </a:stretch>
        </p:blipFill>
        <p:spPr>
          <a:xfrm>
            <a:off x="6095999" y="2444771"/>
            <a:ext cx="4932914" cy="3670723"/>
          </a:xfrm>
          <a:prstGeom prst="rect">
            <a:avLst/>
          </a:prstGeom>
          <a:ln>
            <a:noFill/>
          </a:ln>
          <a:effectLst>
            <a:softEdge rad="112500"/>
          </a:effectLst>
        </p:spPr>
      </p:pic>
      <p:sp>
        <p:nvSpPr>
          <p:cNvPr id="6" name="CuadroTexto 5">
            <a:extLst>
              <a:ext uri="{FF2B5EF4-FFF2-40B4-BE49-F238E27FC236}">
                <a16:creationId xmlns:a16="http://schemas.microsoft.com/office/drawing/2014/main" id="{4517FF92-344C-A541-9052-97C04480C45D}"/>
              </a:ext>
            </a:extLst>
          </p:cNvPr>
          <p:cNvSpPr txBox="1"/>
          <p:nvPr/>
        </p:nvSpPr>
        <p:spPr>
          <a:xfrm>
            <a:off x="6385554" y="2144271"/>
            <a:ext cx="5256169" cy="400110"/>
          </a:xfrm>
          <a:prstGeom prst="rect">
            <a:avLst/>
          </a:prstGeom>
          <a:noFill/>
        </p:spPr>
        <p:txBody>
          <a:bodyPr wrap="square" rtlCol="0">
            <a:spAutoFit/>
          </a:bodyPr>
          <a:lstStyle/>
          <a:p>
            <a:r>
              <a:rPr lang="es-CO" sz="2000" b="1" dirty="0">
                <a:solidFill>
                  <a:srgbClr val="1A1530"/>
                </a:solidFill>
              </a:rPr>
              <a:t>1 de cada 4 pacientes en riesgo …</a:t>
            </a:r>
          </a:p>
        </p:txBody>
      </p:sp>
      <p:sp>
        <p:nvSpPr>
          <p:cNvPr id="12" name="CuadroTexto 11">
            <a:extLst>
              <a:ext uri="{FF2B5EF4-FFF2-40B4-BE49-F238E27FC236}">
                <a16:creationId xmlns:a16="http://schemas.microsoft.com/office/drawing/2014/main" id="{DD82F657-8A6C-AB46-8B41-83DA25B0EB99}"/>
              </a:ext>
            </a:extLst>
          </p:cNvPr>
          <p:cNvSpPr txBox="1"/>
          <p:nvPr/>
        </p:nvSpPr>
        <p:spPr>
          <a:xfrm>
            <a:off x="6385554" y="5574063"/>
            <a:ext cx="4883598" cy="400110"/>
          </a:xfrm>
          <a:prstGeom prst="rect">
            <a:avLst/>
          </a:prstGeom>
          <a:noFill/>
        </p:spPr>
        <p:txBody>
          <a:bodyPr wrap="square" rtlCol="0">
            <a:spAutoFit/>
          </a:bodyPr>
          <a:lstStyle/>
          <a:p>
            <a:r>
              <a:rPr lang="es-CO" sz="2000" b="1" dirty="0">
                <a:solidFill>
                  <a:srgbClr val="1A1530"/>
                </a:solidFill>
              </a:rPr>
              <a:t>Recibe intervención nutricional</a:t>
            </a:r>
          </a:p>
        </p:txBody>
      </p:sp>
      <p:sp>
        <p:nvSpPr>
          <p:cNvPr id="14" name="CuadroTexto 13">
            <a:extLst>
              <a:ext uri="{FF2B5EF4-FFF2-40B4-BE49-F238E27FC236}">
                <a16:creationId xmlns:a16="http://schemas.microsoft.com/office/drawing/2014/main" id="{1D9D3DF5-4164-7B40-9C28-8A77CB225B40}"/>
              </a:ext>
            </a:extLst>
          </p:cNvPr>
          <p:cNvSpPr txBox="1"/>
          <p:nvPr/>
        </p:nvSpPr>
        <p:spPr>
          <a:xfrm>
            <a:off x="238956" y="2544381"/>
            <a:ext cx="3564853" cy="861774"/>
          </a:xfrm>
          <a:prstGeom prst="rect">
            <a:avLst/>
          </a:prstGeom>
          <a:noFill/>
        </p:spPr>
        <p:txBody>
          <a:bodyPr wrap="square" rtlCol="0">
            <a:spAutoFit/>
          </a:bodyPr>
          <a:lstStyle/>
          <a:p>
            <a:pPr algn="ctr"/>
            <a:r>
              <a:rPr lang="es-CO" sz="2500" dirty="0">
                <a:solidFill>
                  <a:srgbClr val="1A1530"/>
                </a:solidFill>
              </a:rPr>
              <a:t>Riesgo (MST &gt; = 2)</a:t>
            </a:r>
          </a:p>
          <a:p>
            <a:pPr algn="ctr"/>
            <a:r>
              <a:rPr lang="es-CO" sz="2500" dirty="0">
                <a:solidFill>
                  <a:srgbClr val="1A1530"/>
                </a:solidFill>
              </a:rPr>
              <a:t>38% pacientes</a:t>
            </a:r>
          </a:p>
        </p:txBody>
      </p:sp>
      <p:sp>
        <p:nvSpPr>
          <p:cNvPr id="16" name="Flecha derecha 15">
            <a:extLst>
              <a:ext uri="{FF2B5EF4-FFF2-40B4-BE49-F238E27FC236}">
                <a16:creationId xmlns:a16="http://schemas.microsoft.com/office/drawing/2014/main" id="{A9223012-FDDB-0F41-96D2-9121974B7BE8}"/>
              </a:ext>
            </a:extLst>
          </p:cNvPr>
          <p:cNvSpPr/>
          <p:nvPr/>
        </p:nvSpPr>
        <p:spPr>
          <a:xfrm rot="3464010">
            <a:off x="2576835" y="4075339"/>
            <a:ext cx="1282659"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dirty="0"/>
          </a:p>
        </p:txBody>
      </p:sp>
      <p:sp>
        <p:nvSpPr>
          <p:cNvPr id="17" name="Flecha derecha 16">
            <a:extLst>
              <a:ext uri="{FF2B5EF4-FFF2-40B4-BE49-F238E27FC236}">
                <a16:creationId xmlns:a16="http://schemas.microsoft.com/office/drawing/2014/main" id="{6AE51193-F420-984F-B591-F25C6EEF77D6}"/>
              </a:ext>
            </a:extLst>
          </p:cNvPr>
          <p:cNvSpPr/>
          <p:nvPr/>
        </p:nvSpPr>
        <p:spPr>
          <a:xfrm rot="7272698">
            <a:off x="478994" y="4096856"/>
            <a:ext cx="1383564"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0A694A00-C493-904F-B6FA-0ED94608067A}"/>
              </a:ext>
            </a:extLst>
          </p:cNvPr>
          <p:cNvSpPr txBox="1"/>
          <p:nvPr/>
        </p:nvSpPr>
        <p:spPr>
          <a:xfrm>
            <a:off x="90830" y="5088416"/>
            <a:ext cx="1874520" cy="769441"/>
          </a:xfrm>
          <a:prstGeom prst="rect">
            <a:avLst/>
          </a:prstGeom>
          <a:noFill/>
        </p:spPr>
        <p:txBody>
          <a:bodyPr wrap="square" rtlCol="0">
            <a:spAutoFit/>
          </a:bodyPr>
          <a:lstStyle/>
          <a:p>
            <a:pPr algn="ctr"/>
            <a:r>
              <a:rPr lang="es-CO" sz="2200" dirty="0">
                <a:solidFill>
                  <a:srgbClr val="1A1530"/>
                </a:solidFill>
              </a:rPr>
              <a:t>Mortalidad</a:t>
            </a:r>
          </a:p>
          <a:p>
            <a:pPr algn="ctr"/>
            <a:r>
              <a:rPr lang="es-CO" sz="2200" dirty="0">
                <a:solidFill>
                  <a:srgbClr val="1A1530"/>
                </a:solidFill>
              </a:rPr>
              <a:t>94%</a:t>
            </a:r>
          </a:p>
        </p:txBody>
      </p:sp>
      <p:sp>
        <p:nvSpPr>
          <p:cNvPr id="19" name="CuadroTexto 18">
            <a:extLst>
              <a:ext uri="{FF2B5EF4-FFF2-40B4-BE49-F238E27FC236}">
                <a16:creationId xmlns:a16="http://schemas.microsoft.com/office/drawing/2014/main" id="{CEF338AD-85D6-724A-9DE9-F2AB65F22D11}"/>
              </a:ext>
            </a:extLst>
          </p:cNvPr>
          <p:cNvSpPr txBox="1"/>
          <p:nvPr/>
        </p:nvSpPr>
        <p:spPr>
          <a:xfrm>
            <a:off x="2261422" y="5064166"/>
            <a:ext cx="2477971" cy="1046440"/>
          </a:xfrm>
          <a:prstGeom prst="rect">
            <a:avLst/>
          </a:prstGeom>
          <a:noFill/>
        </p:spPr>
        <p:txBody>
          <a:bodyPr wrap="square" rtlCol="0">
            <a:spAutoFit/>
          </a:bodyPr>
          <a:lstStyle/>
          <a:p>
            <a:pPr algn="ctr"/>
            <a:r>
              <a:rPr lang="es-CO" sz="2200" dirty="0">
                <a:solidFill>
                  <a:srgbClr val="1A1530"/>
                </a:solidFill>
              </a:rPr>
              <a:t>Probabilidad</a:t>
            </a:r>
            <a:r>
              <a:rPr lang="es-CO" sz="2000" dirty="0">
                <a:solidFill>
                  <a:srgbClr val="1A1530"/>
                </a:solidFill>
              </a:rPr>
              <a:t> de egreso hospitalario</a:t>
            </a:r>
          </a:p>
          <a:p>
            <a:pPr algn="ctr"/>
            <a:r>
              <a:rPr lang="es-CO" sz="2000" dirty="0">
                <a:solidFill>
                  <a:srgbClr val="1A1530"/>
                </a:solidFill>
              </a:rPr>
              <a:t>18%</a:t>
            </a:r>
          </a:p>
        </p:txBody>
      </p:sp>
      <p:sp>
        <p:nvSpPr>
          <p:cNvPr id="20" name="Más 19">
            <a:extLst>
              <a:ext uri="{FF2B5EF4-FFF2-40B4-BE49-F238E27FC236}">
                <a16:creationId xmlns:a16="http://schemas.microsoft.com/office/drawing/2014/main" id="{061F7D8D-7440-5840-9F2B-430A6B26C78D}"/>
              </a:ext>
            </a:extLst>
          </p:cNvPr>
          <p:cNvSpPr/>
          <p:nvPr/>
        </p:nvSpPr>
        <p:spPr>
          <a:xfrm>
            <a:off x="436039" y="5460425"/>
            <a:ext cx="289560" cy="284892"/>
          </a:xfrm>
          <a:prstGeom prst="mathPlus">
            <a:avLst/>
          </a:prstGeom>
          <a:solidFill>
            <a:srgbClr val="1F1A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Menos 20">
            <a:extLst>
              <a:ext uri="{FF2B5EF4-FFF2-40B4-BE49-F238E27FC236}">
                <a16:creationId xmlns:a16="http://schemas.microsoft.com/office/drawing/2014/main" id="{7E3EECE4-81E8-CC40-8D19-BB43B2094C4A}"/>
              </a:ext>
            </a:extLst>
          </p:cNvPr>
          <p:cNvSpPr/>
          <p:nvPr/>
        </p:nvSpPr>
        <p:spPr>
          <a:xfrm>
            <a:off x="2965554" y="5699692"/>
            <a:ext cx="243840" cy="380373"/>
          </a:xfrm>
          <a:prstGeom prst="mathMinus">
            <a:avLst/>
          </a:prstGeom>
          <a:solidFill>
            <a:srgbClr val="1F1A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351991786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lásico de Offic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16458</TotalTime>
  <Words>3965</Words>
  <Application>Microsoft Office PowerPoint</Application>
  <PresentationFormat>Panorámica</PresentationFormat>
  <Paragraphs>261</Paragraphs>
  <Slides>24</Slides>
  <Notes>22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MS PGothic</vt:lpstr>
      <vt:lpstr>Arial</vt:lpstr>
      <vt:lpstr>Calibri</vt:lpstr>
      <vt:lpstr>Times New Roman</vt:lpstr>
      <vt:lpstr>Verdana</vt:lpstr>
      <vt:lpstr>Tema de Office</vt:lpstr>
      <vt:lpstr> PROFESIONALES CLÍNICOS</vt:lpstr>
      <vt:lpstr>Objetivos</vt:lpstr>
      <vt:lpstr>Presentación de PowerPoint</vt:lpstr>
      <vt:lpstr>Presentación de PowerPoint</vt:lpstr>
      <vt:lpstr>Presentación de PowerPoint</vt:lpstr>
      <vt:lpstr>Presentación de PowerPoint</vt:lpstr>
      <vt:lpstr>Implicaciones de la desnutrición en el ámbito hospitalario</vt:lpstr>
      <vt:lpstr>Presentación de PowerPoint</vt:lpstr>
      <vt:lpstr>Riesgo nutricional asociado con un aumento de la mortalidad hospitalaria y una reducción en el alta hospitalaria:  resultados nutrition day 2009-2015 en colombia y américa latina</vt:lpstr>
      <vt:lpstr>Efectos de los suplementos nutricionales orales en desenlaces de la atención hospitalaria phillipson (2013)</vt:lpstr>
      <vt:lpstr>Efectos de los suplementos nutricionales orales en desenlaces de la atención hospitalaria – Phillipson (2013)</vt:lpstr>
      <vt:lpstr>Presentación de PowerPoint</vt:lpstr>
      <vt:lpstr>Presentación de PowerPoint</vt:lpstr>
      <vt:lpstr>Presentación de PowerPoint</vt:lpstr>
      <vt:lpstr>Presentación de PowerPoint</vt:lpstr>
      <vt:lpstr>Modelo de atención nutricional hospitalaria  acreditación en salud</vt:lpstr>
      <vt:lpstr>Manual de acreditación en salud ambulatorio y hospitalario de Colombia versión 3.1</vt:lpstr>
      <vt:lpstr>Manual de acreditación en salud ambulatorio y hospitalario de Colombia versión 3.1</vt:lpstr>
      <vt:lpstr>Modelo de atención nutricional hospitalaria paquetes instruccionales</vt:lpstr>
      <vt:lpstr>Paquetes instruccionales prevención de la malnutrición o desnutrición</vt:lpstr>
      <vt:lpstr>Paquetes instruccionales prevención de la malnutrición o desnutrición</vt:lpstr>
      <vt:lpstr>Presentación de PowerPoint</vt:lpstr>
      <vt:lpstr>Paquetes instruccionales prevención de la malnutrición o desnutrición</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Renal</dc:title>
  <dc:creator>USER</dc:creator>
  <cp:lastModifiedBy>Luna</cp:lastModifiedBy>
  <cp:revision>263</cp:revision>
  <dcterms:created xsi:type="dcterms:W3CDTF">2019-03-12T20:23:04Z</dcterms:created>
  <dcterms:modified xsi:type="dcterms:W3CDTF">2020-09-28T14:33:14Z</dcterms:modified>
</cp:coreProperties>
</file>